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31" r:id="rId2"/>
  </p:sldMasterIdLst>
  <p:notesMasterIdLst>
    <p:notesMasterId r:id="rId78"/>
  </p:notesMasterIdLst>
  <p:sldIdLst>
    <p:sldId id="256" r:id="rId3"/>
    <p:sldId id="292" r:id="rId4"/>
    <p:sldId id="366" r:id="rId5"/>
    <p:sldId id="278" r:id="rId6"/>
    <p:sldId id="279" r:id="rId7"/>
    <p:sldId id="280" r:id="rId8"/>
    <p:sldId id="313" r:id="rId9"/>
    <p:sldId id="377" r:id="rId10"/>
    <p:sldId id="314" r:id="rId11"/>
    <p:sldId id="295" r:id="rId12"/>
    <p:sldId id="315" r:id="rId13"/>
    <p:sldId id="367" r:id="rId14"/>
    <p:sldId id="260" r:id="rId15"/>
    <p:sldId id="283" r:id="rId16"/>
    <p:sldId id="378" r:id="rId17"/>
    <p:sldId id="373" r:id="rId18"/>
    <p:sldId id="296" r:id="rId19"/>
    <p:sldId id="261" r:id="rId20"/>
    <p:sldId id="368" r:id="rId21"/>
    <p:sldId id="379" r:id="rId22"/>
    <p:sldId id="262" r:id="rId23"/>
    <p:sldId id="286" r:id="rId24"/>
    <p:sldId id="380" r:id="rId25"/>
    <p:sldId id="336" r:id="rId26"/>
    <p:sldId id="302" r:id="rId27"/>
    <p:sldId id="372" r:id="rId28"/>
    <p:sldId id="291" r:id="rId29"/>
    <p:sldId id="284" r:id="rId30"/>
    <p:sldId id="300" r:id="rId31"/>
    <p:sldId id="290" r:id="rId32"/>
    <p:sldId id="289" r:id="rId33"/>
    <p:sldId id="263" r:id="rId34"/>
    <p:sldId id="375" r:id="rId35"/>
    <p:sldId id="287" r:id="rId36"/>
    <p:sldId id="264" r:id="rId37"/>
    <p:sldId id="267" r:id="rId38"/>
    <p:sldId id="288" r:id="rId39"/>
    <p:sldId id="270" r:id="rId40"/>
    <p:sldId id="266" r:id="rId41"/>
    <p:sldId id="306" r:id="rId42"/>
    <p:sldId id="297" r:id="rId43"/>
    <p:sldId id="269" r:id="rId44"/>
    <p:sldId id="271" r:id="rId45"/>
    <p:sldId id="310" r:id="rId46"/>
    <p:sldId id="369" r:id="rId47"/>
    <p:sldId id="318" r:id="rId48"/>
    <p:sldId id="320" r:id="rId49"/>
    <p:sldId id="326" r:id="rId50"/>
    <p:sldId id="328" r:id="rId51"/>
    <p:sldId id="329" r:id="rId52"/>
    <p:sldId id="322" r:id="rId53"/>
    <p:sldId id="371" r:id="rId54"/>
    <p:sldId id="370" r:id="rId55"/>
    <p:sldId id="324" r:id="rId56"/>
    <p:sldId id="338" r:id="rId57"/>
    <p:sldId id="364" r:id="rId58"/>
    <p:sldId id="340" r:id="rId59"/>
    <p:sldId id="341" r:id="rId60"/>
    <p:sldId id="353" r:id="rId61"/>
    <p:sldId id="342" r:id="rId62"/>
    <p:sldId id="343" r:id="rId63"/>
    <p:sldId id="344" r:id="rId64"/>
    <p:sldId id="354" r:id="rId65"/>
    <p:sldId id="355" r:id="rId66"/>
    <p:sldId id="356" r:id="rId67"/>
    <p:sldId id="357" r:id="rId68"/>
    <p:sldId id="359" r:id="rId69"/>
    <p:sldId id="360" r:id="rId70"/>
    <p:sldId id="345" r:id="rId71"/>
    <p:sldId id="346" r:id="rId72"/>
    <p:sldId id="347" r:id="rId73"/>
    <p:sldId id="348" r:id="rId74"/>
    <p:sldId id="363" r:id="rId75"/>
    <p:sldId id="349" r:id="rId76"/>
    <p:sldId id="35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othy Stephen Springer" initials="TSS" lastIdx="26" clrIdx="0"/>
  <p:cmAuthor id="1" name="_" initials="B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6" autoAdjust="0"/>
    <p:restoredTop sz="80671" autoAdjust="0"/>
  </p:normalViewPr>
  <p:slideViewPr>
    <p:cSldViewPr>
      <p:cViewPr varScale="1">
        <p:scale>
          <a:sx n="60" d="100"/>
          <a:sy n="60" d="100"/>
        </p:scale>
        <p:origin x="1446" y="66"/>
      </p:cViewPr>
      <p:guideLst>
        <p:guide orient="horz" pos="2160"/>
        <p:guide pos="2880"/>
      </p:guideLst>
    </p:cSldViewPr>
  </p:slideViewPr>
  <p:notesTextViewPr>
    <p:cViewPr>
      <p:scale>
        <a:sx n="1" d="1"/>
        <a:sy n="1" d="1"/>
      </p:scale>
      <p:origin x="0" y="0"/>
    </p:cViewPr>
  </p:notesTextViewPr>
  <p:sorterViewPr>
    <p:cViewPr>
      <p:scale>
        <a:sx n="100" d="100"/>
        <a:sy n="100" d="100"/>
      </p:scale>
      <p:origin x="0" y="10723"/>
    </p:cViewPr>
  </p:sorterViewPr>
  <p:notesViewPr>
    <p:cSldViewPr>
      <p:cViewPr varScale="1">
        <p:scale>
          <a:sx n="57" d="100"/>
          <a:sy n="57" d="100"/>
        </p:scale>
        <p:origin x="-1723"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1D085-9CAE-4ED7-AC8E-0840C3F57F6E}" type="datetimeFigureOut">
              <a:rPr lang="en-US" smtClean="0"/>
              <a:t>2/18/2014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75976-2B98-4D6E-BB43-54125AE63387}" type="slidenum">
              <a:rPr lang="en-US" smtClean="0"/>
              <a:t>‹#›</a:t>
            </a:fld>
            <a:endParaRPr lang="en-US" dirty="0"/>
          </a:p>
        </p:txBody>
      </p:sp>
    </p:spTree>
    <p:extLst>
      <p:ext uri="{BB962C8B-B14F-4D97-AF65-F5344CB8AC3E}">
        <p14:creationId xmlns:p14="http://schemas.microsoft.com/office/powerpoint/2010/main" val="1435760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1</a:t>
            </a:fld>
            <a:endParaRPr lang="en-US" dirty="0"/>
          </a:p>
        </p:txBody>
      </p:sp>
    </p:spTree>
    <p:extLst>
      <p:ext uri="{BB962C8B-B14F-4D97-AF65-F5344CB8AC3E}">
        <p14:creationId xmlns:p14="http://schemas.microsoft.com/office/powerpoint/2010/main" val="3806381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10</a:t>
            </a:fld>
            <a:endParaRPr lang="en-US" dirty="0"/>
          </a:p>
        </p:txBody>
      </p:sp>
    </p:spTree>
    <p:extLst>
      <p:ext uri="{BB962C8B-B14F-4D97-AF65-F5344CB8AC3E}">
        <p14:creationId xmlns:p14="http://schemas.microsoft.com/office/powerpoint/2010/main" val="343646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11</a:t>
            </a:fld>
            <a:endParaRPr lang="en-US" dirty="0"/>
          </a:p>
        </p:txBody>
      </p:sp>
    </p:spTree>
    <p:extLst>
      <p:ext uri="{BB962C8B-B14F-4D97-AF65-F5344CB8AC3E}">
        <p14:creationId xmlns:p14="http://schemas.microsoft.com/office/powerpoint/2010/main" val="24777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12</a:t>
            </a:fld>
            <a:endParaRPr lang="en-US" dirty="0"/>
          </a:p>
        </p:txBody>
      </p:sp>
    </p:spTree>
    <p:extLst>
      <p:ext uri="{BB962C8B-B14F-4D97-AF65-F5344CB8AC3E}">
        <p14:creationId xmlns:p14="http://schemas.microsoft.com/office/powerpoint/2010/main" val="290984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13</a:t>
            </a:fld>
            <a:endParaRPr lang="en-US" dirty="0"/>
          </a:p>
        </p:txBody>
      </p:sp>
    </p:spTree>
    <p:extLst>
      <p:ext uri="{BB962C8B-B14F-4D97-AF65-F5344CB8AC3E}">
        <p14:creationId xmlns:p14="http://schemas.microsoft.com/office/powerpoint/2010/main" val="3325701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14</a:t>
            </a:fld>
            <a:endParaRPr lang="en-US" dirty="0"/>
          </a:p>
        </p:txBody>
      </p:sp>
    </p:spTree>
    <p:extLst>
      <p:ext uri="{BB962C8B-B14F-4D97-AF65-F5344CB8AC3E}">
        <p14:creationId xmlns:p14="http://schemas.microsoft.com/office/powerpoint/2010/main" val="48613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15</a:t>
            </a:fld>
            <a:endParaRPr lang="en-US" dirty="0"/>
          </a:p>
        </p:txBody>
      </p:sp>
    </p:spTree>
    <p:extLst>
      <p:ext uri="{BB962C8B-B14F-4D97-AF65-F5344CB8AC3E}">
        <p14:creationId xmlns:p14="http://schemas.microsoft.com/office/powerpoint/2010/main" val="269965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16</a:t>
            </a:fld>
            <a:endParaRPr lang="en-US" dirty="0"/>
          </a:p>
        </p:txBody>
      </p:sp>
    </p:spTree>
    <p:extLst>
      <p:ext uri="{BB962C8B-B14F-4D97-AF65-F5344CB8AC3E}">
        <p14:creationId xmlns:p14="http://schemas.microsoft.com/office/powerpoint/2010/main" val="13757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17</a:t>
            </a:fld>
            <a:endParaRPr lang="en-US" dirty="0"/>
          </a:p>
        </p:txBody>
      </p:sp>
    </p:spTree>
    <p:extLst>
      <p:ext uri="{BB962C8B-B14F-4D97-AF65-F5344CB8AC3E}">
        <p14:creationId xmlns:p14="http://schemas.microsoft.com/office/powerpoint/2010/main" val="111166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18</a:t>
            </a:fld>
            <a:endParaRPr lang="en-US" dirty="0"/>
          </a:p>
        </p:txBody>
      </p:sp>
    </p:spTree>
    <p:extLst>
      <p:ext uri="{BB962C8B-B14F-4D97-AF65-F5344CB8AC3E}">
        <p14:creationId xmlns:p14="http://schemas.microsoft.com/office/powerpoint/2010/main" val="171352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19</a:t>
            </a:fld>
            <a:endParaRPr lang="en-US" dirty="0"/>
          </a:p>
        </p:txBody>
      </p:sp>
    </p:spTree>
    <p:extLst>
      <p:ext uri="{BB962C8B-B14F-4D97-AF65-F5344CB8AC3E}">
        <p14:creationId xmlns:p14="http://schemas.microsoft.com/office/powerpoint/2010/main" val="16590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pitchFamily="18" charset="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76DCFF03-6C0C-4069-B962-F5D3EEE662ED}" type="slidenum">
              <a:rPr lang="en-US" sz="1200" smtClean="0"/>
              <a:pPr/>
              <a:t>2</a:t>
            </a:fld>
            <a:endParaRPr lang="en-US" sz="1200" dirty="0" smtClean="0"/>
          </a:p>
        </p:txBody>
      </p:sp>
    </p:spTree>
    <p:extLst>
      <p:ext uri="{BB962C8B-B14F-4D97-AF65-F5344CB8AC3E}">
        <p14:creationId xmlns:p14="http://schemas.microsoft.com/office/powerpoint/2010/main" val="373327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20</a:t>
            </a:fld>
            <a:endParaRPr lang="en-US" dirty="0"/>
          </a:p>
        </p:txBody>
      </p:sp>
    </p:spTree>
    <p:extLst>
      <p:ext uri="{BB962C8B-B14F-4D97-AF65-F5344CB8AC3E}">
        <p14:creationId xmlns:p14="http://schemas.microsoft.com/office/powerpoint/2010/main" val="1633776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675976-2B98-4D6E-BB43-54125AE63387}" type="slidenum">
              <a:rPr lang="en-US" smtClean="0"/>
              <a:t>21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92609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22</a:t>
            </a:fld>
            <a:endParaRPr lang="en-US" dirty="0"/>
          </a:p>
        </p:txBody>
      </p:sp>
    </p:spTree>
    <p:extLst>
      <p:ext uri="{BB962C8B-B14F-4D97-AF65-F5344CB8AC3E}">
        <p14:creationId xmlns:p14="http://schemas.microsoft.com/office/powerpoint/2010/main" val="624619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23</a:t>
            </a:fld>
            <a:endParaRPr lang="en-US" dirty="0"/>
          </a:p>
        </p:txBody>
      </p:sp>
    </p:spTree>
    <p:extLst>
      <p:ext uri="{BB962C8B-B14F-4D97-AF65-F5344CB8AC3E}">
        <p14:creationId xmlns:p14="http://schemas.microsoft.com/office/powerpoint/2010/main" val="723353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24</a:t>
            </a:fld>
            <a:endParaRPr lang="en-US" dirty="0"/>
          </a:p>
        </p:txBody>
      </p:sp>
    </p:spTree>
    <p:extLst>
      <p:ext uri="{BB962C8B-B14F-4D97-AF65-F5344CB8AC3E}">
        <p14:creationId xmlns:p14="http://schemas.microsoft.com/office/powerpoint/2010/main" val="2759995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675976-2B98-4D6E-BB43-54125AE63387}" type="slidenum">
              <a:rPr lang="en-US" smtClean="0"/>
              <a:t>25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92609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26</a:t>
            </a:fld>
            <a:endParaRPr lang="en-US" dirty="0"/>
          </a:p>
        </p:txBody>
      </p:sp>
    </p:spTree>
    <p:extLst>
      <p:ext uri="{BB962C8B-B14F-4D97-AF65-F5344CB8AC3E}">
        <p14:creationId xmlns:p14="http://schemas.microsoft.com/office/powerpoint/2010/main" val="61277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27</a:t>
            </a:fld>
            <a:endParaRPr lang="en-US" dirty="0"/>
          </a:p>
        </p:txBody>
      </p:sp>
    </p:spTree>
    <p:extLst>
      <p:ext uri="{BB962C8B-B14F-4D97-AF65-F5344CB8AC3E}">
        <p14:creationId xmlns:p14="http://schemas.microsoft.com/office/powerpoint/2010/main" val="3269788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28</a:t>
            </a:fld>
            <a:endParaRPr lang="en-US" dirty="0"/>
          </a:p>
        </p:txBody>
      </p:sp>
    </p:spTree>
    <p:extLst>
      <p:ext uri="{BB962C8B-B14F-4D97-AF65-F5344CB8AC3E}">
        <p14:creationId xmlns:p14="http://schemas.microsoft.com/office/powerpoint/2010/main" val="1439294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2F9E4561-ABF4-4DD7-8DCE-BD4B777C40AF}" type="slidenum">
              <a:rPr lang="en-US" smtClean="0"/>
              <a:pPr>
                <a:defRPr/>
              </a:pPr>
              <a:t>29</a:t>
            </a:fld>
            <a:endParaRPr lang="en-US" dirty="0"/>
          </a:p>
        </p:txBody>
      </p:sp>
    </p:spTree>
    <p:extLst>
      <p:ext uri="{BB962C8B-B14F-4D97-AF65-F5344CB8AC3E}">
        <p14:creationId xmlns:p14="http://schemas.microsoft.com/office/powerpoint/2010/main" val="410910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3</a:t>
            </a:fld>
            <a:endParaRPr lang="en-US" dirty="0"/>
          </a:p>
        </p:txBody>
      </p:sp>
    </p:spTree>
    <p:extLst>
      <p:ext uri="{BB962C8B-B14F-4D97-AF65-F5344CB8AC3E}">
        <p14:creationId xmlns:p14="http://schemas.microsoft.com/office/powerpoint/2010/main" val="2759477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9E4561-ABF4-4DD7-8DCE-BD4B777C40AF}" type="slidenum">
              <a:rPr lang="en-US" smtClean="0"/>
              <a:pPr>
                <a:defRPr/>
              </a:pPr>
              <a:t>30</a:t>
            </a:fld>
            <a:endParaRPr lang="en-US" dirty="0"/>
          </a:p>
        </p:txBody>
      </p:sp>
    </p:spTree>
    <p:extLst>
      <p:ext uri="{BB962C8B-B14F-4D97-AF65-F5344CB8AC3E}">
        <p14:creationId xmlns:p14="http://schemas.microsoft.com/office/powerpoint/2010/main" val="4109103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2F9E4561-ABF4-4DD7-8DCE-BD4B777C40AF}" type="slidenum">
              <a:rPr lang="en-US" smtClean="0"/>
              <a:pPr>
                <a:defRPr/>
              </a:pPr>
              <a:t>31</a:t>
            </a:fld>
            <a:endParaRPr lang="en-US" dirty="0"/>
          </a:p>
        </p:txBody>
      </p:sp>
    </p:spTree>
    <p:extLst>
      <p:ext uri="{BB962C8B-B14F-4D97-AF65-F5344CB8AC3E}">
        <p14:creationId xmlns:p14="http://schemas.microsoft.com/office/powerpoint/2010/main" val="4109103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32</a:t>
            </a:fld>
            <a:endParaRPr lang="en-US" dirty="0"/>
          </a:p>
        </p:txBody>
      </p:sp>
    </p:spTree>
    <p:extLst>
      <p:ext uri="{BB962C8B-B14F-4D97-AF65-F5344CB8AC3E}">
        <p14:creationId xmlns:p14="http://schemas.microsoft.com/office/powerpoint/2010/main" val="316303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33</a:t>
            </a:fld>
            <a:endParaRPr lang="en-US" dirty="0"/>
          </a:p>
        </p:txBody>
      </p:sp>
    </p:spTree>
    <p:extLst>
      <p:ext uri="{BB962C8B-B14F-4D97-AF65-F5344CB8AC3E}">
        <p14:creationId xmlns:p14="http://schemas.microsoft.com/office/powerpoint/2010/main" val="1623889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34</a:t>
            </a:fld>
            <a:endParaRPr lang="en-US" dirty="0"/>
          </a:p>
        </p:txBody>
      </p:sp>
    </p:spTree>
    <p:extLst>
      <p:ext uri="{BB962C8B-B14F-4D97-AF65-F5344CB8AC3E}">
        <p14:creationId xmlns:p14="http://schemas.microsoft.com/office/powerpoint/2010/main" val="1531028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675976-2B98-4D6E-BB43-54125AE63387}" type="slidenum">
              <a:rPr lang="en-US" smtClean="0"/>
              <a:t>35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36628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36</a:t>
            </a:fld>
            <a:endParaRPr lang="en-US" dirty="0"/>
          </a:p>
        </p:txBody>
      </p:sp>
    </p:spTree>
    <p:extLst>
      <p:ext uri="{BB962C8B-B14F-4D97-AF65-F5344CB8AC3E}">
        <p14:creationId xmlns:p14="http://schemas.microsoft.com/office/powerpoint/2010/main" val="1948382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9E4561-ABF4-4DD7-8DCE-BD4B777C40AF}" type="slidenum">
              <a:rPr lang="en-US" smtClean="0"/>
              <a:pPr>
                <a:defRPr/>
              </a:pPr>
              <a:t>37</a:t>
            </a:fld>
            <a:endParaRPr lang="en-US" dirty="0"/>
          </a:p>
        </p:txBody>
      </p:sp>
    </p:spTree>
    <p:extLst>
      <p:ext uri="{BB962C8B-B14F-4D97-AF65-F5344CB8AC3E}">
        <p14:creationId xmlns:p14="http://schemas.microsoft.com/office/powerpoint/2010/main" val="4109103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38</a:t>
            </a:fld>
            <a:endParaRPr lang="en-US" dirty="0"/>
          </a:p>
        </p:txBody>
      </p:sp>
    </p:spTree>
    <p:extLst>
      <p:ext uri="{BB962C8B-B14F-4D97-AF65-F5344CB8AC3E}">
        <p14:creationId xmlns:p14="http://schemas.microsoft.com/office/powerpoint/2010/main" val="1580569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39</a:t>
            </a:fld>
            <a:endParaRPr lang="en-US" dirty="0"/>
          </a:p>
        </p:txBody>
      </p:sp>
    </p:spTree>
    <p:extLst>
      <p:ext uri="{BB962C8B-B14F-4D97-AF65-F5344CB8AC3E}">
        <p14:creationId xmlns:p14="http://schemas.microsoft.com/office/powerpoint/2010/main" val="163734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4</a:t>
            </a:fld>
            <a:endParaRPr lang="en-US" dirty="0"/>
          </a:p>
        </p:txBody>
      </p:sp>
    </p:spTree>
    <p:extLst>
      <p:ext uri="{BB962C8B-B14F-4D97-AF65-F5344CB8AC3E}">
        <p14:creationId xmlns:p14="http://schemas.microsoft.com/office/powerpoint/2010/main" val="10805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40</a:t>
            </a:fld>
            <a:endParaRPr lang="en-US" dirty="0"/>
          </a:p>
        </p:txBody>
      </p:sp>
    </p:spTree>
    <p:extLst>
      <p:ext uri="{BB962C8B-B14F-4D97-AF65-F5344CB8AC3E}">
        <p14:creationId xmlns:p14="http://schemas.microsoft.com/office/powerpoint/2010/main" val="3949771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41</a:t>
            </a:fld>
            <a:endParaRPr lang="en-US" dirty="0"/>
          </a:p>
        </p:txBody>
      </p:sp>
    </p:spTree>
    <p:extLst>
      <p:ext uri="{BB962C8B-B14F-4D97-AF65-F5344CB8AC3E}">
        <p14:creationId xmlns:p14="http://schemas.microsoft.com/office/powerpoint/2010/main" val="6313906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42</a:t>
            </a:fld>
            <a:endParaRPr lang="en-US" dirty="0"/>
          </a:p>
        </p:txBody>
      </p:sp>
    </p:spTree>
    <p:extLst>
      <p:ext uri="{BB962C8B-B14F-4D97-AF65-F5344CB8AC3E}">
        <p14:creationId xmlns:p14="http://schemas.microsoft.com/office/powerpoint/2010/main" val="449291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43</a:t>
            </a:fld>
            <a:endParaRPr lang="en-US" dirty="0"/>
          </a:p>
        </p:txBody>
      </p:sp>
    </p:spTree>
    <p:extLst>
      <p:ext uri="{BB962C8B-B14F-4D97-AF65-F5344CB8AC3E}">
        <p14:creationId xmlns:p14="http://schemas.microsoft.com/office/powerpoint/2010/main" val="9058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44</a:t>
            </a:fld>
            <a:endParaRPr lang="en-US" dirty="0"/>
          </a:p>
        </p:txBody>
      </p:sp>
    </p:spTree>
    <p:extLst>
      <p:ext uri="{BB962C8B-B14F-4D97-AF65-F5344CB8AC3E}">
        <p14:creationId xmlns:p14="http://schemas.microsoft.com/office/powerpoint/2010/main" val="554696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45</a:t>
            </a:fld>
            <a:endParaRPr lang="en-US" dirty="0"/>
          </a:p>
        </p:txBody>
      </p:sp>
    </p:spTree>
    <p:extLst>
      <p:ext uri="{BB962C8B-B14F-4D97-AF65-F5344CB8AC3E}">
        <p14:creationId xmlns:p14="http://schemas.microsoft.com/office/powerpoint/2010/main" val="2062800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46</a:t>
            </a:fld>
            <a:endParaRPr lang="en-US" dirty="0"/>
          </a:p>
        </p:txBody>
      </p:sp>
    </p:spTree>
    <p:extLst>
      <p:ext uri="{BB962C8B-B14F-4D97-AF65-F5344CB8AC3E}">
        <p14:creationId xmlns:p14="http://schemas.microsoft.com/office/powerpoint/2010/main" val="2262871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47</a:t>
            </a:fld>
            <a:endParaRPr lang="en-US" dirty="0"/>
          </a:p>
        </p:txBody>
      </p:sp>
    </p:spTree>
    <p:extLst>
      <p:ext uri="{BB962C8B-B14F-4D97-AF65-F5344CB8AC3E}">
        <p14:creationId xmlns:p14="http://schemas.microsoft.com/office/powerpoint/2010/main" val="2172416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48</a:t>
            </a:fld>
            <a:endParaRPr lang="en-US" dirty="0"/>
          </a:p>
        </p:txBody>
      </p:sp>
    </p:spTree>
    <p:extLst>
      <p:ext uri="{BB962C8B-B14F-4D97-AF65-F5344CB8AC3E}">
        <p14:creationId xmlns:p14="http://schemas.microsoft.com/office/powerpoint/2010/main" val="3326663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49</a:t>
            </a:fld>
            <a:endParaRPr lang="en-US" dirty="0"/>
          </a:p>
        </p:txBody>
      </p:sp>
    </p:spTree>
    <p:extLst>
      <p:ext uri="{BB962C8B-B14F-4D97-AF65-F5344CB8AC3E}">
        <p14:creationId xmlns:p14="http://schemas.microsoft.com/office/powerpoint/2010/main" val="243635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5</a:t>
            </a:fld>
            <a:endParaRPr lang="en-US" dirty="0"/>
          </a:p>
        </p:txBody>
      </p:sp>
    </p:spTree>
    <p:extLst>
      <p:ext uri="{BB962C8B-B14F-4D97-AF65-F5344CB8AC3E}">
        <p14:creationId xmlns:p14="http://schemas.microsoft.com/office/powerpoint/2010/main" val="6552585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50</a:t>
            </a:fld>
            <a:endParaRPr lang="en-US" dirty="0"/>
          </a:p>
        </p:txBody>
      </p:sp>
    </p:spTree>
    <p:extLst>
      <p:ext uri="{BB962C8B-B14F-4D97-AF65-F5344CB8AC3E}">
        <p14:creationId xmlns:p14="http://schemas.microsoft.com/office/powerpoint/2010/main" val="3723446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51</a:t>
            </a:fld>
            <a:endParaRPr lang="en-US" dirty="0"/>
          </a:p>
        </p:txBody>
      </p:sp>
    </p:spTree>
    <p:extLst>
      <p:ext uri="{BB962C8B-B14F-4D97-AF65-F5344CB8AC3E}">
        <p14:creationId xmlns:p14="http://schemas.microsoft.com/office/powerpoint/2010/main" val="22912847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52</a:t>
            </a:fld>
            <a:endParaRPr lang="en-US" dirty="0"/>
          </a:p>
        </p:txBody>
      </p:sp>
    </p:spTree>
    <p:extLst>
      <p:ext uri="{BB962C8B-B14F-4D97-AF65-F5344CB8AC3E}">
        <p14:creationId xmlns:p14="http://schemas.microsoft.com/office/powerpoint/2010/main" val="887223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53</a:t>
            </a:fld>
            <a:endParaRPr lang="en-US" dirty="0"/>
          </a:p>
        </p:txBody>
      </p:sp>
    </p:spTree>
    <p:extLst>
      <p:ext uri="{BB962C8B-B14F-4D97-AF65-F5344CB8AC3E}">
        <p14:creationId xmlns:p14="http://schemas.microsoft.com/office/powerpoint/2010/main" val="2211305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54</a:t>
            </a:fld>
            <a:endParaRPr lang="en-US" dirty="0"/>
          </a:p>
        </p:txBody>
      </p:sp>
    </p:spTree>
    <p:extLst>
      <p:ext uri="{BB962C8B-B14F-4D97-AF65-F5344CB8AC3E}">
        <p14:creationId xmlns:p14="http://schemas.microsoft.com/office/powerpoint/2010/main" val="4044152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55</a:t>
            </a:fld>
            <a:endParaRPr lang="en-US" dirty="0"/>
          </a:p>
        </p:txBody>
      </p:sp>
    </p:spTree>
    <p:extLst>
      <p:ext uri="{BB962C8B-B14F-4D97-AF65-F5344CB8AC3E}">
        <p14:creationId xmlns:p14="http://schemas.microsoft.com/office/powerpoint/2010/main" val="3714805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56</a:t>
            </a:fld>
            <a:endParaRPr lang="en-US" dirty="0"/>
          </a:p>
        </p:txBody>
      </p:sp>
    </p:spTree>
    <p:extLst>
      <p:ext uri="{BB962C8B-B14F-4D97-AF65-F5344CB8AC3E}">
        <p14:creationId xmlns:p14="http://schemas.microsoft.com/office/powerpoint/2010/main" val="725817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57</a:t>
            </a:fld>
            <a:endParaRPr lang="en-US" dirty="0"/>
          </a:p>
        </p:txBody>
      </p:sp>
    </p:spTree>
    <p:extLst>
      <p:ext uri="{BB962C8B-B14F-4D97-AF65-F5344CB8AC3E}">
        <p14:creationId xmlns:p14="http://schemas.microsoft.com/office/powerpoint/2010/main" val="1045384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58</a:t>
            </a:fld>
            <a:endParaRPr lang="en-US" dirty="0"/>
          </a:p>
        </p:txBody>
      </p:sp>
    </p:spTree>
    <p:extLst>
      <p:ext uri="{BB962C8B-B14F-4D97-AF65-F5344CB8AC3E}">
        <p14:creationId xmlns:p14="http://schemas.microsoft.com/office/powerpoint/2010/main" val="35762276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60</a:t>
            </a:fld>
            <a:endParaRPr lang="en-US" dirty="0"/>
          </a:p>
        </p:txBody>
      </p:sp>
    </p:spTree>
    <p:extLst>
      <p:ext uri="{BB962C8B-B14F-4D97-AF65-F5344CB8AC3E}">
        <p14:creationId xmlns:p14="http://schemas.microsoft.com/office/powerpoint/2010/main" val="89043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75976-2B98-4D6E-BB43-54125AE63387}" type="slidenum">
              <a:rPr lang="en-US" smtClean="0"/>
              <a:t>6</a:t>
            </a:fld>
            <a:endParaRPr lang="en-US" dirty="0"/>
          </a:p>
        </p:txBody>
      </p:sp>
    </p:spTree>
    <p:extLst>
      <p:ext uri="{BB962C8B-B14F-4D97-AF65-F5344CB8AC3E}">
        <p14:creationId xmlns:p14="http://schemas.microsoft.com/office/powerpoint/2010/main" val="42304987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61</a:t>
            </a:fld>
            <a:endParaRPr lang="en-US" dirty="0"/>
          </a:p>
        </p:txBody>
      </p:sp>
    </p:spTree>
    <p:extLst>
      <p:ext uri="{BB962C8B-B14F-4D97-AF65-F5344CB8AC3E}">
        <p14:creationId xmlns:p14="http://schemas.microsoft.com/office/powerpoint/2010/main" val="19453858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62</a:t>
            </a:fld>
            <a:endParaRPr lang="en-US" dirty="0"/>
          </a:p>
        </p:txBody>
      </p:sp>
    </p:spTree>
    <p:extLst>
      <p:ext uri="{BB962C8B-B14F-4D97-AF65-F5344CB8AC3E}">
        <p14:creationId xmlns:p14="http://schemas.microsoft.com/office/powerpoint/2010/main" val="8841346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63</a:t>
            </a:fld>
            <a:endParaRPr lang="en-US" dirty="0"/>
          </a:p>
        </p:txBody>
      </p:sp>
    </p:spTree>
    <p:extLst>
      <p:ext uri="{BB962C8B-B14F-4D97-AF65-F5344CB8AC3E}">
        <p14:creationId xmlns:p14="http://schemas.microsoft.com/office/powerpoint/2010/main" val="28481406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95"/>
              </a:spcBef>
            </a:pPr>
            <a:r>
              <a:rPr lang="en-US" sz="2200" dirty="0"/>
              <a:t>Define a method of implementation for each requirement on the checklist:</a:t>
            </a:r>
          </a:p>
          <a:p>
            <a:pPr>
              <a:spcBef>
                <a:spcPts val="395"/>
              </a:spcBef>
            </a:pPr>
            <a:r>
              <a:rPr lang="en-US" sz="2000" dirty="0"/>
              <a:t>Native Implementation – Best practice will be addressed directly in the product, i.e., built-in</a:t>
            </a:r>
          </a:p>
          <a:p>
            <a:pPr>
              <a:spcBef>
                <a:spcPts val="395"/>
              </a:spcBef>
            </a:pPr>
            <a:r>
              <a:rPr lang="en-US" sz="2000" dirty="0"/>
              <a:t>Accessibility API – The best practice will be implemented by supporting the relevant OS or platform level accessibility API</a:t>
            </a:r>
          </a:p>
          <a:p>
            <a:pPr>
              <a:spcBef>
                <a:spcPts val="395"/>
              </a:spcBef>
            </a:pPr>
            <a:r>
              <a:rPr lang="en-US" sz="2000" dirty="0"/>
              <a:t>Third-party – The best practice will be addressed through the use of third-party accessibility solutions, available to consumer through covered entity at nominal cost</a:t>
            </a:r>
          </a:p>
          <a:p>
            <a:pPr lvl="1">
              <a:spcBef>
                <a:spcPts val="395"/>
              </a:spcBef>
            </a:pPr>
            <a:r>
              <a:rPr lang="en-US" sz="1800" dirty="0"/>
              <a:t>Triggers a need to support the third party solution</a:t>
            </a:r>
          </a:p>
          <a:p>
            <a:pPr>
              <a:spcBef>
                <a:spcPts val="395"/>
              </a:spcBef>
            </a:pPr>
            <a:r>
              <a:rPr lang="en-US" sz="2000" dirty="0"/>
              <a:t>Non-Achievable – Conformance with the best practice is “not achievable” as defined by the CVAA. </a:t>
            </a:r>
          </a:p>
          <a:p>
            <a:pPr lvl="1">
              <a:spcBef>
                <a:spcPts val="395"/>
              </a:spcBef>
            </a:pPr>
            <a:r>
              <a:rPr lang="en-US" sz="1800" dirty="0"/>
              <a:t>Triggers a need to provide secondary documentation surrounding the determination of non-achievability</a:t>
            </a:r>
          </a:p>
          <a:p>
            <a:pPr>
              <a:spcBef>
                <a:spcPts val="395"/>
              </a:spcBef>
            </a:pPr>
            <a:r>
              <a:rPr lang="en-US" sz="2000" dirty="0"/>
              <a:t>Not Applicable – Best practice is not applicable in context of the product</a:t>
            </a:r>
          </a:p>
          <a:p>
            <a:endParaRPr lang="en-US" dirty="0"/>
          </a:p>
        </p:txBody>
      </p:sp>
      <p:sp>
        <p:nvSpPr>
          <p:cNvPr id="4" name="Slide Number Placeholder 3"/>
          <p:cNvSpPr>
            <a:spLocks noGrp="1"/>
          </p:cNvSpPr>
          <p:nvPr>
            <p:ph type="sldNum" sz="quarter" idx="10"/>
          </p:nvPr>
        </p:nvSpPr>
        <p:spPr/>
        <p:txBody>
          <a:bodyPr/>
          <a:lstStyle/>
          <a:p>
            <a:pPr>
              <a:defRPr/>
            </a:pPr>
            <a:fld id="{2F9E4561-ABF4-4DD7-8DCE-BD4B777C40AF}" type="slidenum">
              <a:rPr lang="en-US" smtClean="0"/>
              <a:pPr>
                <a:defRPr/>
              </a:pPr>
              <a:t>64</a:t>
            </a:fld>
            <a:endParaRPr lang="en-US" dirty="0"/>
          </a:p>
        </p:txBody>
      </p:sp>
    </p:spTree>
    <p:extLst>
      <p:ext uri="{BB962C8B-B14F-4D97-AF65-F5344CB8AC3E}">
        <p14:creationId xmlns:p14="http://schemas.microsoft.com/office/powerpoint/2010/main" val="21431141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65</a:t>
            </a:fld>
            <a:endParaRPr lang="en-US" dirty="0"/>
          </a:p>
        </p:txBody>
      </p:sp>
    </p:spTree>
    <p:extLst>
      <p:ext uri="{BB962C8B-B14F-4D97-AF65-F5344CB8AC3E}">
        <p14:creationId xmlns:p14="http://schemas.microsoft.com/office/powerpoint/2010/main" val="415308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66</a:t>
            </a:fld>
            <a:endParaRPr lang="en-US" dirty="0"/>
          </a:p>
        </p:txBody>
      </p:sp>
    </p:spTree>
    <p:extLst>
      <p:ext uri="{BB962C8B-B14F-4D97-AF65-F5344CB8AC3E}">
        <p14:creationId xmlns:p14="http://schemas.microsoft.com/office/powerpoint/2010/main" val="35885277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40" eaLnBrk="0" hangingPunct="0">
              <a:defRPr sz="2400">
                <a:solidFill>
                  <a:schemeClr val="tx1"/>
                </a:solidFill>
                <a:latin typeface="Times" panose="02020603050405020304" pitchFamily="18" charset="0"/>
                <a:ea typeface="ＭＳ Ｐゴシック" panose="020B0600070205080204" pitchFamily="34" charset="-128"/>
              </a:defRPr>
            </a:lvl1pPr>
            <a:lvl2pPr marL="734480" indent="-282492" defTabSz="921240" eaLnBrk="0" hangingPunct="0">
              <a:defRPr sz="2400">
                <a:solidFill>
                  <a:schemeClr val="tx1"/>
                </a:solidFill>
                <a:latin typeface="Times" panose="02020603050405020304" pitchFamily="18" charset="0"/>
                <a:ea typeface="ＭＳ Ｐゴシック" panose="020B0600070205080204" pitchFamily="34" charset="-128"/>
              </a:defRPr>
            </a:lvl2pPr>
            <a:lvl3pPr marL="1129970" indent="-225994" defTabSz="921240" eaLnBrk="0" hangingPunct="0">
              <a:defRPr sz="2400">
                <a:solidFill>
                  <a:schemeClr val="tx1"/>
                </a:solidFill>
                <a:latin typeface="Times" panose="02020603050405020304" pitchFamily="18" charset="0"/>
                <a:ea typeface="ＭＳ Ｐゴシック" panose="020B0600070205080204" pitchFamily="34" charset="-128"/>
              </a:defRPr>
            </a:lvl3pPr>
            <a:lvl4pPr marL="1581958" indent="-225994" defTabSz="921240" eaLnBrk="0" hangingPunct="0">
              <a:defRPr sz="2400">
                <a:solidFill>
                  <a:schemeClr val="tx1"/>
                </a:solidFill>
                <a:latin typeface="Times" panose="02020603050405020304" pitchFamily="18" charset="0"/>
                <a:ea typeface="ＭＳ Ｐゴシック" panose="020B0600070205080204" pitchFamily="34" charset="-128"/>
              </a:defRPr>
            </a:lvl4pPr>
            <a:lvl5pPr marL="2033946" indent="-225994" defTabSz="921240" eaLnBrk="0" hangingPunct="0">
              <a:defRPr sz="2400">
                <a:solidFill>
                  <a:schemeClr val="tx1"/>
                </a:solidFill>
                <a:latin typeface="Times" panose="02020603050405020304" pitchFamily="18" charset="0"/>
                <a:ea typeface="ＭＳ Ｐゴシック" panose="020B0600070205080204" pitchFamily="34" charset="-128"/>
              </a:defRPr>
            </a:lvl5pPr>
            <a:lvl6pPr marL="2485934" indent="-225994" defTabSz="92124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37921" indent="-225994" defTabSz="92124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389909" indent="-225994" defTabSz="92124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41897" indent="-225994" defTabSz="92124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5F957964-18D9-42AF-86D5-413A9095B872}" type="slidenum">
              <a:rPr lang="en-US" sz="1200">
                <a:latin typeface="Arial" panose="020B0604020202020204" pitchFamily="34" charset="0"/>
              </a:rPr>
              <a:pPr eaLnBrk="1" hangingPunct="1"/>
              <a:t>67</a:t>
            </a:fld>
            <a:endParaRPr lang="en-US" sz="1200" dirty="0">
              <a:latin typeface="Arial" panose="020B0604020202020204" pitchFamily="34" charset="0"/>
            </a:endParaRPr>
          </a:p>
        </p:txBody>
      </p:sp>
      <p:sp>
        <p:nvSpPr>
          <p:cNvPr id="35843" name="Rectangle 7"/>
          <p:cNvSpPr txBox="1">
            <a:spLocks noGrp="1" noChangeArrowheads="1"/>
          </p:cNvSpPr>
          <p:nvPr/>
        </p:nvSpPr>
        <p:spPr bwMode="auto">
          <a:xfrm>
            <a:off x="3834716" y="8600201"/>
            <a:ext cx="2932429" cy="45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19" tIns="46359" rIns="92719" bIns="46359" anchor="b"/>
          <a:lstStyle>
            <a:lvl1pPr defTabSz="931863"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defTabSz="931863"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defTabSz="931863"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defTabSz="931863"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defTabSz="931863"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eaLnBrk="1" hangingPunct="1"/>
            <a:fld id="{2E5FB338-43F1-4207-A4C3-9BD61AB8078E}" type="slidenum">
              <a:rPr lang="en-US" sz="1200">
                <a:latin typeface="Arial" panose="020B0604020202020204" pitchFamily="34" charset="0"/>
              </a:rPr>
              <a:pPr algn="r" eaLnBrk="1" hangingPunct="1"/>
              <a:t>67</a:t>
            </a:fld>
            <a:endParaRPr lang="en-US" sz="1200" dirty="0">
              <a:latin typeface="Arial" panose="020B0604020202020204" pitchFamily="34"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latin typeface="Times" panose="02020603050405020304" pitchFamily="18" charset="0"/>
                <a:ea typeface="ＭＳ Ｐゴシック" panose="020B0600070205080204" pitchFamily="34" charset="-128"/>
              </a:rPr>
              <a:t>There are three questions that you have to be able to answer in the affirmative if you are to be considered compliant?</a:t>
            </a:r>
          </a:p>
          <a:p>
            <a:pPr lvl="1" eaLnBrk="1" hangingPunct="1"/>
            <a:r>
              <a:rPr lang="en-US" sz="1000" dirty="0">
                <a:latin typeface="Times" panose="02020603050405020304" pitchFamily="18" charset="0"/>
                <a:ea typeface="ＭＳ Ｐゴシック" panose="020B0600070205080204" pitchFamily="34" charset="-128"/>
              </a:rPr>
              <a:t>Did we write the application in a fashion that conforms to the coding requirements in the relevant standards? (</a:t>
            </a:r>
            <a:r>
              <a:rPr lang="en-US" sz="1000" b="1" dirty="0">
                <a:latin typeface="Times" panose="02020603050405020304" pitchFamily="18" charset="0"/>
                <a:ea typeface="ＭＳ Ｐゴシック" panose="020B0600070205080204" pitchFamily="34" charset="-128"/>
              </a:rPr>
              <a:t>Technical Requirements</a:t>
            </a:r>
            <a:r>
              <a:rPr lang="en-US" sz="1000" dirty="0">
                <a:latin typeface="Times" panose="02020603050405020304" pitchFamily="18" charset="0"/>
                <a:ea typeface="ＭＳ Ｐゴシック" panose="020B0600070205080204" pitchFamily="34" charset="-128"/>
              </a:rPr>
              <a:t>)</a:t>
            </a:r>
          </a:p>
          <a:p>
            <a:pPr lvl="1" eaLnBrk="1" hangingPunct="1"/>
            <a:r>
              <a:rPr lang="en-US" sz="1000" dirty="0">
                <a:latin typeface="Times" panose="02020603050405020304" pitchFamily="18" charset="0"/>
                <a:ea typeface="ＭＳ Ｐゴシック" panose="020B0600070205080204" pitchFamily="34" charset="-128"/>
              </a:rPr>
              <a:t>Can people with disabilities using the application complete the core tasks of the application? Alternatively, does the application as a whole produce an accessible experience? (</a:t>
            </a:r>
            <a:r>
              <a:rPr lang="en-US" sz="1000" b="1" dirty="0">
                <a:latin typeface="Times" panose="02020603050405020304" pitchFamily="18" charset="0"/>
                <a:ea typeface="ＭＳ Ｐゴシック" panose="020B0600070205080204" pitchFamily="34" charset="-128"/>
              </a:rPr>
              <a:t>Functional Requirements</a:t>
            </a:r>
            <a:r>
              <a:rPr lang="en-US" sz="1000" dirty="0">
                <a:latin typeface="Times" panose="02020603050405020304" pitchFamily="18" charset="0"/>
                <a:ea typeface="ＭＳ Ｐゴシック" panose="020B0600070205080204" pitchFamily="34" charset="-128"/>
              </a:rPr>
              <a:t>)</a:t>
            </a:r>
          </a:p>
          <a:p>
            <a:pPr lvl="1" eaLnBrk="1" hangingPunct="1"/>
            <a:r>
              <a:rPr lang="en-US" sz="1000" dirty="0">
                <a:latin typeface="Times" panose="02020603050405020304" pitchFamily="18" charset="0"/>
                <a:ea typeface="ＭＳ Ｐゴシック" panose="020B0600070205080204" pitchFamily="34" charset="-128"/>
              </a:rPr>
              <a:t>Is the deployment context of the application accessible?  Does the information, documentation, support and training produce an accessible experience? (</a:t>
            </a:r>
            <a:r>
              <a:rPr lang="en-US" sz="1000" b="1" dirty="0">
                <a:latin typeface="Times" panose="02020603050405020304" pitchFamily="18" charset="0"/>
                <a:ea typeface="ＭＳ Ｐゴシック" panose="020B0600070205080204" pitchFamily="34" charset="-128"/>
              </a:rPr>
              <a:t>Support Requirements</a:t>
            </a:r>
            <a:r>
              <a:rPr lang="en-US" sz="1000" dirty="0">
                <a:latin typeface="Times" panose="02020603050405020304" pitchFamily="18" charset="0"/>
                <a:ea typeface="ＭＳ Ｐゴシック" panose="020B0600070205080204" pitchFamily="34" charset="-128"/>
              </a:rPr>
              <a:t>)</a:t>
            </a:r>
          </a:p>
          <a:p>
            <a:pPr eaLnBrk="1" hangingPunct="1"/>
            <a:r>
              <a:rPr lang="en-US" sz="1000" dirty="0">
                <a:latin typeface="Times" panose="02020603050405020304" pitchFamily="18" charset="0"/>
                <a:ea typeface="ＭＳ Ｐゴシック" panose="020B0600070205080204" pitchFamily="34" charset="-128"/>
              </a:rPr>
              <a:t>Technical Requirements</a:t>
            </a:r>
          </a:p>
          <a:p>
            <a:pPr lvl="1" eaLnBrk="1" hangingPunct="1"/>
            <a:r>
              <a:rPr lang="en-US" sz="1000" dirty="0">
                <a:latin typeface="Times" panose="02020603050405020304" pitchFamily="18" charset="0"/>
                <a:ea typeface="ＭＳ Ｐゴシック" panose="020B0600070205080204" pitchFamily="34" charset="-128"/>
              </a:rPr>
              <a:t>Automatic tests are requirements that can be tested for automatically with a high degree of certainty.  Automatic testing can cover around 25% of applicable accessibility requirements the rest of which need to be tested manually or globally.  Automatic tests generally don’t allow you to full determine compliance with the laws,</a:t>
            </a:r>
            <a:r>
              <a:rPr lang="en-US" dirty="0" smtClean="0">
                <a:latin typeface="Times" panose="02020603050405020304" pitchFamily="18" charset="0"/>
                <a:ea typeface="ＭＳ Ｐゴシック" panose="020B0600070205080204" pitchFamily="34" charset="-128"/>
              </a:rPr>
              <a:t> f</a:t>
            </a:r>
            <a:r>
              <a:rPr lang="en-US" sz="1000" dirty="0">
                <a:latin typeface="Times" panose="02020603050405020304" pitchFamily="18" charset="0"/>
                <a:ea typeface="ＭＳ Ｐゴシック" panose="020B0600070205080204" pitchFamily="34" charset="-128"/>
              </a:rPr>
              <a:t>or example:</a:t>
            </a:r>
          </a:p>
          <a:p>
            <a:pPr marL="1186468" lvl="2" indent="-282492"/>
            <a:r>
              <a:rPr lang="en-US" dirty="0" smtClean="0">
                <a:latin typeface="Times" panose="02020603050405020304" pitchFamily="18" charset="0"/>
                <a:ea typeface="ＭＳ Ｐゴシック" panose="020B0600070205080204" pitchFamily="34" charset="-128"/>
              </a:rPr>
              <a:t>Tools can test for the presence of alternative text but not if the text is a meaningful replacement</a:t>
            </a:r>
          </a:p>
          <a:p>
            <a:pPr marL="1186468" lvl="2" indent="-282492"/>
            <a:r>
              <a:rPr lang="en-US" dirty="0" smtClean="0">
                <a:latin typeface="Times" panose="02020603050405020304" pitchFamily="18" charset="0"/>
                <a:ea typeface="ＭＳ Ｐゴシック" panose="020B0600070205080204" pitchFamily="34" charset="-128"/>
              </a:rPr>
              <a:t>Tools can test for the presence of form field labels but not if assistive technology users can fill out a form</a:t>
            </a:r>
          </a:p>
          <a:p>
            <a:pPr lvl="1" eaLnBrk="1" hangingPunct="1"/>
            <a:r>
              <a:rPr lang="en-US" dirty="0" smtClean="0">
                <a:latin typeface="Times" panose="02020603050405020304" pitchFamily="18" charset="0"/>
                <a:ea typeface="ＭＳ Ｐゴシック" panose="020B0600070205080204" pitchFamily="34" charset="-128"/>
              </a:rPr>
              <a:t>Manual testing relates to the issues that can be validate on a page-by-page (module-by-module) basis but can’t be validate across the entire application.   All requirements that don’t fit the automatic profile are by nature manual requirements.</a:t>
            </a:r>
          </a:p>
          <a:p>
            <a:pPr lvl="1" eaLnBrk="1" hangingPunct="1"/>
            <a:r>
              <a:rPr lang="en-US" dirty="0" smtClean="0">
                <a:latin typeface="Times" panose="02020603050405020304" pitchFamily="18" charset="0"/>
                <a:ea typeface="ＭＳ Ｐゴシック" panose="020B0600070205080204" pitchFamily="34" charset="-128"/>
              </a:rPr>
              <a:t>Global testing relates to the issues that can be tested once or a small number of times and extrapolated across the entire application</a:t>
            </a:r>
          </a:p>
          <a:p>
            <a:pPr lvl="1"/>
            <a:r>
              <a:rPr lang="en-US" dirty="0" smtClean="0">
                <a:latin typeface="Times" panose="02020603050405020304" pitchFamily="18" charset="0"/>
                <a:ea typeface="ＭＳ Ｐゴシック" panose="020B0600070205080204" pitchFamily="34" charset="-128"/>
              </a:rPr>
              <a:t>Things to think about when determining technical requirement testing coverage:</a:t>
            </a:r>
          </a:p>
          <a:p>
            <a:pPr marL="1186468" lvl="2" indent="-282492"/>
            <a:r>
              <a:rPr lang="en-US" dirty="0" smtClean="0">
                <a:latin typeface="Times" panose="02020603050405020304" pitchFamily="18" charset="0"/>
                <a:ea typeface="ＭＳ Ｐゴシック" panose="020B0600070205080204" pitchFamily="34" charset="-128"/>
              </a:rPr>
              <a:t>What automated testing tool do you currently have in place?</a:t>
            </a:r>
          </a:p>
          <a:p>
            <a:pPr marL="1186468" lvl="2" indent="-282492"/>
            <a:r>
              <a:rPr lang="en-US" dirty="0" smtClean="0">
                <a:latin typeface="Times" panose="02020603050405020304" pitchFamily="18" charset="0"/>
                <a:ea typeface="ＭＳ Ｐゴシック" panose="020B0600070205080204" pitchFamily="34" charset="-128"/>
              </a:rPr>
              <a:t>Do you have a checklist in place for global and manual testing? How long and detailed is the checklist?</a:t>
            </a:r>
          </a:p>
          <a:p>
            <a:pPr marL="1186468" lvl="2" indent="-282492"/>
            <a:r>
              <a:rPr lang="en-US" dirty="0" smtClean="0">
                <a:latin typeface="Times" panose="02020603050405020304" pitchFamily="18" charset="0"/>
                <a:ea typeface="ＭＳ Ｐゴシック" panose="020B0600070205080204" pitchFamily="34" charset="-128"/>
              </a:rPr>
              <a:t>How do you store the results for your global and manual testing?</a:t>
            </a:r>
          </a:p>
          <a:p>
            <a:pPr eaLnBrk="1" hangingPunct="1"/>
            <a:r>
              <a:rPr lang="en-US" dirty="0" smtClean="0">
                <a:latin typeface="Times" panose="02020603050405020304" pitchFamily="18" charset="0"/>
                <a:ea typeface="ＭＳ Ｐゴシック" panose="020B0600070205080204" pitchFamily="34" charset="-128"/>
              </a:rPr>
              <a:t>Functional Requirements</a:t>
            </a:r>
          </a:p>
          <a:p>
            <a:pPr lvl="1" eaLnBrk="1" hangingPunct="1"/>
            <a:r>
              <a:rPr lang="en-US" dirty="0" smtClean="0">
                <a:latin typeface="Times" panose="02020603050405020304" pitchFamily="18" charset="0"/>
                <a:ea typeface="ＭＳ Ｐゴシック" panose="020B0600070205080204" pitchFamily="34" charset="-128"/>
              </a:rPr>
              <a:t>Functional requirements have to do with the usability of the system by individuals with disabilities.</a:t>
            </a:r>
          </a:p>
          <a:p>
            <a:pPr lvl="1" eaLnBrk="1" hangingPunct="1"/>
            <a:r>
              <a:rPr lang="en-US" dirty="0" smtClean="0">
                <a:latin typeface="Times" panose="02020603050405020304" pitchFamily="18" charset="0"/>
                <a:ea typeface="ＭＳ Ｐゴシック" panose="020B0600070205080204" pitchFamily="34" charset="-128"/>
              </a:rPr>
              <a:t>Technical requirements focus on the trees – functional requirements on the forest.</a:t>
            </a:r>
          </a:p>
          <a:p>
            <a:pPr lvl="1" eaLnBrk="1" hangingPunct="1"/>
            <a:r>
              <a:rPr lang="en-US" dirty="0" smtClean="0">
                <a:latin typeface="Times" panose="02020603050405020304" pitchFamily="18" charset="0"/>
                <a:ea typeface="ＭＳ Ｐゴシック" panose="020B0600070205080204" pitchFamily="34" charset="-128"/>
              </a:rPr>
              <a:t>Things to think about when determining technical requirement testing coverage:</a:t>
            </a:r>
          </a:p>
          <a:p>
            <a:pPr marL="1186468" lvl="2" indent="-282492"/>
            <a:r>
              <a:rPr lang="en-US" dirty="0" smtClean="0">
                <a:latin typeface="Times" panose="02020603050405020304" pitchFamily="18" charset="0"/>
                <a:ea typeface="ＭＳ Ｐゴシック" panose="020B0600070205080204" pitchFamily="34" charset="-128"/>
              </a:rPr>
              <a:t>What individuals with disabilities do you use to test applications? </a:t>
            </a:r>
          </a:p>
          <a:p>
            <a:pPr marL="1186468" lvl="2" indent="-282492"/>
            <a:r>
              <a:rPr lang="en-US" dirty="0" smtClean="0">
                <a:latin typeface="Times" panose="02020603050405020304" pitchFamily="18" charset="0"/>
                <a:ea typeface="ＭＳ Ｐゴシック" panose="020B0600070205080204" pitchFamily="34" charset="-128"/>
              </a:rPr>
              <a:t>Do you have individuals who are blind testing your application with JAWS 10?  Window-Eyes 7?</a:t>
            </a:r>
          </a:p>
          <a:p>
            <a:pPr marL="1186468" lvl="2" indent="-282492"/>
            <a:r>
              <a:rPr lang="en-US" dirty="0" smtClean="0">
                <a:latin typeface="Times" panose="02020603050405020304" pitchFamily="18" charset="0"/>
                <a:ea typeface="ＭＳ Ｐゴシック" panose="020B0600070205080204" pitchFamily="34" charset="-128"/>
              </a:rPr>
              <a:t>How do you capture new requirements as they are found in functional testing?</a:t>
            </a:r>
          </a:p>
          <a:p>
            <a:pPr eaLnBrk="1" hangingPunct="1"/>
            <a:r>
              <a:rPr lang="en-US" dirty="0" smtClean="0">
                <a:latin typeface="Times" panose="02020603050405020304" pitchFamily="18" charset="0"/>
                <a:ea typeface="ＭＳ Ｐゴシック" panose="020B0600070205080204" pitchFamily="34" charset="-128"/>
              </a:rPr>
              <a:t>AN APPLICATION MUST CONFORM TO BOTH THE TECHNICAL  AND FUNCTIONAL REQUIREMENTS TO BE COMPLIANT</a:t>
            </a:r>
          </a:p>
          <a:p>
            <a:pPr eaLnBrk="1" hangingPunct="1"/>
            <a:r>
              <a:rPr lang="en-US" dirty="0" smtClean="0">
                <a:latin typeface="Times" panose="02020603050405020304" pitchFamily="18" charset="0"/>
                <a:ea typeface="ＭＳ Ｐゴシック" panose="020B0600070205080204" pitchFamily="34" charset="-128"/>
              </a:rPr>
              <a:t>Support Requirements</a:t>
            </a:r>
          </a:p>
          <a:p>
            <a:pPr lvl="1" eaLnBrk="1" hangingPunct="1">
              <a:buFontTx/>
              <a:buAutoNum type="arabicPeriod"/>
            </a:pPr>
            <a:r>
              <a:rPr lang="en-US" dirty="0" smtClean="0">
                <a:latin typeface="Times" panose="02020603050405020304" pitchFamily="18" charset="0"/>
                <a:ea typeface="ＭＳ Ｐゴシック" panose="020B0600070205080204" pitchFamily="34" charset="-128"/>
              </a:rPr>
              <a:t>Is the documentation of the application accessible?</a:t>
            </a:r>
          </a:p>
          <a:p>
            <a:pPr lvl="1" eaLnBrk="1" hangingPunct="1">
              <a:buFontTx/>
              <a:buAutoNum type="arabicPeriod"/>
            </a:pPr>
            <a:r>
              <a:rPr lang="en-US" dirty="0" smtClean="0">
                <a:latin typeface="Times" panose="02020603050405020304" pitchFamily="18" charset="0"/>
                <a:ea typeface="ＭＳ Ｐゴシック" panose="020B0600070205080204" pitchFamily="34" charset="-128"/>
              </a:rPr>
              <a:t>Do I have means of providing accessible support for the application? TTY / TDD?  Accessible online chat?</a:t>
            </a:r>
          </a:p>
          <a:p>
            <a:pPr lvl="1" eaLnBrk="1" hangingPunct="1">
              <a:buFontTx/>
              <a:buAutoNum type="arabicPeriod"/>
            </a:pPr>
            <a:r>
              <a:rPr lang="en-US" dirty="0" smtClean="0">
                <a:latin typeface="Times" panose="02020603050405020304" pitchFamily="18" charset="0"/>
                <a:ea typeface="ＭＳ Ｐゴシック" panose="020B0600070205080204" pitchFamily="34" charset="-128"/>
              </a:rPr>
              <a:t>Is the training that supports the application accessible?</a:t>
            </a:r>
          </a:p>
        </p:txBody>
      </p:sp>
    </p:spTree>
    <p:extLst>
      <p:ext uri="{BB962C8B-B14F-4D97-AF65-F5344CB8AC3E}">
        <p14:creationId xmlns:p14="http://schemas.microsoft.com/office/powerpoint/2010/main" val="8363905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40" eaLnBrk="0" hangingPunct="0">
              <a:defRPr sz="2400">
                <a:solidFill>
                  <a:schemeClr val="tx1"/>
                </a:solidFill>
                <a:latin typeface="Times" panose="02020603050405020304" pitchFamily="18" charset="0"/>
                <a:ea typeface="ＭＳ Ｐゴシック" panose="020B0600070205080204" pitchFamily="34" charset="-128"/>
              </a:defRPr>
            </a:lvl1pPr>
            <a:lvl2pPr marL="734480" indent="-282492" defTabSz="921240" eaLnBrk="0" hangingPunct="0">
              <a:defRPr sz="2400">
                <a:solidFill>
                  <a:schemeClr val="tx1"/>
                </a:solidFill>
                <a:latin typeface="Times" panose="02020603050405020304" pitchFamily="18" charset="0"/>
                <a:ea typeface="ＭＳ Ｐゴシック" panose="020B0600070205080204" pitchFamily="34" charset="-128"/>
              </a:defRPr>
            </a:lvl2pPr>
            <a:lvl3pPr marL="1129970" indent="-225994" defTabSz="921240" eaLnBrk="0" hangingPunct="0">
              <a:defRPr sz="2400">
                <a:solidFill>
                  <a:schemeClr val="tx1"/>
                </a:solidFill>
                <a:latin typeface="Times" panose="02020603050405020304" pitchFamily="18" charset="0"/>
                <a:ea typeface="ＭＳ Ｐゴシック" panose="020B0600070205080204" pitchFamily="34" charset="-128"/>
              </a:defRPr>
            </a:lvl3pPr>
            <a:lvl4pPr marL="1581958" indent="-225994" defTabSz="921240" eaLnBrk="0" hangingPunct="0">
              <a:defRPr sz="2400">
                <a:solidFill>
                  <a:schemeClr val="tx1"/>
                </a:solidFill>
                <a:latin typeface="Times" panose="02020603050405020304" pitchFamily="18" charset="0"/>
                <a:ea typeface="ＭＳ Ｐゴシック" panose="020B0600070205080204" pitchFamily="34" charset="-128"/>
              </a:defRPr>
            </a:lvl4pPr>
            <a:lvl5pPr marL="2033946" indent="-225994" defTabSz="921240" eaLnBrk="0" hangingPunct="0">
              <a:defRPr sz="2400">
                <a:solidFill>
                  <a:schemeClr val="tx1"/>
                </a:solidFill>
                <a:latin typeface="Times" panose="02020603050405020304" pitchFamily="18" charset="0"/>
                <a:ea typeface="ＭＳ Ｐゴシック" panose="020B0600070205080204" pitchFamily="34" charset="-128"/>
              </a:defRPr>
            </a:lvl5pPr>
            <a:lvl6pPr marL="2485934" indent="-225994" defTabSz="92124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37921" indent="-225994" defTabSz="92124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389909" indent="-225994" defTabSz="92124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41897" indent="-225994" defTabSz="92124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fld id="{EE6AC5C7-1187-4353-9593-AC7E6B75DF96}" type="slidenum">
              <a:rPr lang="en-US" sz="1200">
                <a:latin typeface="Arial" panose="020B0604020202020204" pitchFamily="34" charset="0"/>
              </a:rPr>
              <a:pPr eaLnBrk="1" hangingPunct="1"/>
              <a:t>68</a:t>
            </a:fld>
            <a:endParaRPr lang="en-US" sz="1200" dirty="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anose="02020603050405020304" pitchFamily="18" charset="0"/>
                <a:ea typeface="ＭＳ Ｐゴシック" panose="020B0600070205080204" pitchFamily="34" charset="-128"/>
              </a:rPr>
              <a:t>The testing process is broken down into three key phases – Groundwork, Testing and Reporting.  The Groundwork and testing phases have two tracks – normative testing which validates the application against a set of best practices and functional testing which validates the overall use of the application.</a:t>
            </a:r>
          </a:p>
          <a:p>
            <a:endParaRPr lang="en-US" dirty="0" smtClean="0">
              <a:latin typeface="Times" panose="02020603050405020304" pitchFamily="18" charset="0"/>
              <a:ea typeface="ＭＳ Ｐゴシック" panose="020B0600070205080204" pitchFamily="34" charset="-128"/>
            </a:endParaRPr>
          </a:p>
          <a:p>
            <a:r>
              <a:rPr lang="en-US" dirty="0" smtClean="0">
                <a:latin typeface="Times" panose="02020603050405020304" pitchFamily="18" charset="0"/>
                <a:ea typeface="ＭＳ Ｐゴシック" panose="020B0600070205080204" pitchFamily="34" charset="-128"/>
              </a:rPr>
              <a:t>Groundwork - During the groundwork phase, the actual portions of the system that are identified and prepared for the different forms of testing that are performed by SSB. The testing scope includes two key components - the module list and the use case list.  The modules that are selected are a "representative" set of interface components - pages, screens, visual components, controls, etc. - that are found in the system. These are the modules that will be tested with SSB's exhaustive automated, global and manual testing methodology which collectively defines our normative testing approach. The use cases reflect a representative set of "core tasks" that are performed by users of the system. Each use case is formally scripted to define the sequence of steps that the user performs to complete that task. These are the core tasks that users with disabilities will test with the leading assistive technologies. The lists of modules and use cases are somewhat independent of each other, but the most important or complex features of the system will be reflected in both lists.</a:t>
            </a:r>
          </a:p>
          <a:p>
            <a:endParaRPr lang="en-US" dirty="0" smtClean="0">
              <a:latin typeface="Times" panose="02020603050405020304" pitchFamily="18" charset="0"/>
              <a:ea typeface="ＭＳ Ｐゴシック" panose="020B0600070205080204" pitchFamily="34" charset="-128"/>
            </a:endParaRPr>
          </a:p>
          <a:p>
            <a:r>
              <a:rPr lang="en-US" dirty="0" smtClean="0">
                <a:latin typeface="Times" panose="02020603050405020304" pitchFamily="18" charset="0"/>
                <a:ea typeface="ＭＳ Ｐゴシック" panose="020B0600070205080204" pitchFamily="34" charset="-128"/>
              </a:rPr>
              <a:t>Testing - Once the lists of modules and use cases have been finalized by SSB and approved by the client, our team will test the system using SSB's proprietary methodology.  The testing is broken into two broad categories.   Normative testing utilizes automated testing tools where they are viable, global issue review and manual testing.  The Normative testing approach general maps to the Section 508 technical standards previously discussed.   Functional Testing includes testing by individuals that are blind or disabled using the leading assistive technologies.  This functional testing approach generally maps to the Section 508 functional requirements previously discussed.   In this fashion we can determine both the technical and functional compliance of the application in one testing process.</a:t>
            </a:r>
          </a:p>
          <a:p>
            <a:endParaRPr lang="en-US" dirty="0" smtClean="0">
              <a:latin typeface="Times" panose="02020603050405020304" pitchFamily="18" charset="0"/>
              <a:ea typeface="ＭＳ Ｐゴシック" panose="020B0600070205080204" pitchFamily="34" charset="-128"/>
            </a:endParaRPr>
          </a:p>
          <a:p>
            <a:r>
              <a:rPr lang="en-US" dirty="0" smtClean="0">
                <a:latin typeface="Times" panose="02020603050405020304" pitchFamily="18" charset="0"/>
                <a:ea typeface="ＭＳ Ｐゴシック" panose="020B0600070205080204" pitchFamily="34" charset="-128"/>
              </a:rPr>
              <a:t>Reporting </a:t>
            </a:r>
          </a:p>
          <a:p>
            <a:pPr>
              <a:buFontTx/>
              <a:buChar char="•"/>
            </a:pPr>
            <a:r>
              <a:rPr lang="en-US" dirty="0" smtClean="0">
                <a:latin typeface="Times" panose="02020603050405020304" pitchFamily="18" charset="0"/>
                <a:ea typeface="ＭＳ Ｐゴシック" panose="020B0600070205080204" pitchFamily="34" charset="-128"/>
              </a:rPr>
              <a:t>Analysis - After the completion of the testing phase SSB's testing team will cross-validate the manual, use case, and automated testing results and synthesize them into a single compliance data set. The data set will then be analyzed for violations that occur in patterns as well as in isolation, and will map specific violation descriptions against the modules on which each was found. The analysis phase also translates the large amounts of raw data produced in the testing phase into a clear, concise, prioritized set of recommendations.   This ensures that recipients of the report receive not just a list of issues but a prioritization defining what issues are most important to address first.</a:t>
            </a:r>
          </a:p>
          <a:p>
            <a:pPr>
              <a:buFontTx/>
              <a:buChar char="•"/>
            </a:pPr>
            <a:r>
              <a:rPr lang="en-US" dirty="0" smtClean="0">
                <a:latin typeface="Times" panose="02020603050405020304" pitchFamily="18" charset="0"/>
                <a:ea typeface="ＭＳ Ｐゴシック" panose="020B0600070205080204" pitchFamily="34" charset="-128"/>
              </a:rPr>
              <a:t>Delivery – Finally SSB presents the report online or onsite to all relevant stakeholders across applicable functional groups. This presentation serves to raise awareness of compliance within the product groups and allow for the clarification of report findings across all affected functional groups.</a:t>
            </a:r>
          </a:p>
        </p:txBody>
      </p:sp>
    </p:spTree>
    <p:extLst>
      <p:ext uri="{BB962C8B-B14F-4D97-AF65-F5344CB8AC3E}">
        <p14:creationId xmlns:p14="http://schemas.microsoft.com/office/powerpoint/2010/main" val="28137403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69</a:t>
            </a:fld>
            <a:endParaRPr lang="en-US" dirty="0"/>
          </a:p>
        </p:txBody>
      </p:sp>
    </p:spTree>
    <p:extLst>
      <p:ext uri="{BB962C8B-B14F-4D97-AF65-F5344CB8AC3E}">
        <p14:creationId xmlns:p14="http://schemas.microsoft.com/office/powerpoint/2010/main" val="19028720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70</a:t>
            </a:fld>
            <a:endParaRPr lang="en-US" dirty="0"/>
          </a:p>
        </p:txBody>
      </p:sp>
    </p:spTree>
    <p:extLst>
      <p:ext uri="{BB962C8B-B14F-4D97-AF65-F5344CB8AC3E}">
        <p14:creationId xmlns:p14="http://schemas.microsoft.com/office/powerpoint/2010/main" val="424752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7</a:t>
            </a:fld>
            <a:endParaRPr lang="en-US" dirty="0"/>
          </a:p>
        </p:txBody>
      </p:sp>
    </p:spTree>
    <p:extLst>
      <p:ext uri="{BB962C8B-B14F-4D97-AF65-F5344CB8AC3E}">
        <p14:creationId xmlns:p14="http://schemas.microsoft.com/office/powerpoint/2010/main" val="20527304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71</a:t>
            </a:fld>
            <a:endParaRPr lang="en-US" dirty="0"/>
          </a:p>
        </p:txBody>
      </p:sp>
    </p:spTree>
    <p:extLst>
      <p:ext uri="{BB962C8B-B14F-4D97-AF65-F5344CB8AC3E}">
        <p14:creationId xmlns:p14="http://schemas.microsoft.com/office/powerpoint/2010/main" val="3058576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72</a:t>
            </a:fld>
            <a:endParaRPr lang="en-US" dirty="0"/>
          </a:p>
        </p:txBody>
      </p:sp>
    </p:spTree>
    <p:extLst>
      <p:ext uri="{BB962C8B-B14F-4D97-AF65-F5344CB8AC3E}">
        <p14:creationId xmlns:p14="http://schemas.microsoft.com/office/powerpoint/2010/main" val="11379764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73</a:t>
            </a:fld>
            <a:endParaRPr lang="en-US" dirty="0"/>
          </a:p>
        </p:txBody>
      </p:sp>
    </p:spTree>
    <p:extLst>
      <p:ext uri="{BB962C8B-B14F-4D97-AF65-F5344CB8AC3E}">
        <p14:creationId xmlns:p14="http://schemas.microsoft.com/office/powerpoint/2010/main" val="32265293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74</a:t>
            </a:fld>
            <a:endParaRPr lang="en-US" dirty="0"/>
          </a:p>
        </p:txBody>
      </p:sp>
    </p:spTree>
    <p:extLst>
      <p:ext uri="{BB962C8B-B14F-4D97-AF65-F5344CB8AC3E}">
        <p14:creationId xmlns:p14="http://schemas.microsoft.com/office/powerpoint/2010/main" val="32327172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75</a:t>
            </a:fld>
            <a:endParaRPr lang="en-US" dirty="0"/>
          </a:p>
        </p:txBody>
      </p:sp>
    </p:spTree>
    <p:extLst>
      <p:ext uri="{BB962C8B-B14F-4D97-AF65-F5344CB8AC3E}">
        <p14:creationId xmlns:p14="http://schemas.microsoft.com/office/powerpoint/2010/main" val="298356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8</a:t>
            </a:fld>
            <a:endParaRPr lang="en-US" dirty="0"/>
          </a:p>
        </p:txBody>
      </p:sp>
    </p:spTree>
    <p:extLst>
      <p:ext uri="{BB962C8B-B14F-4D97-AF65-F5344CB8AC3E}">
        <p14:creationId xmlns:p14="http://schemas.microsoft.com/office/powerpoint/2010/main" val="334597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75976-2B98-4D6E-BB43-54125AE63387}" type="slidenum">
              <a:rPr lang="en-US" smtClean="0"/>
              <a:t>9</a:t>
            </a:fld>
            <a:endParaRPr lang="en-US" dirty="0"/>
          </a:p>
        </p:txBody>
      </p:sp>
    </p:spTree>
    <p:extLst>
      <p:ext uri="{BB962C8B-B14F-4D97-AF65-F5344CB8AC3E}">
        <p14:creationId xmlns:p14="http://schemas.microsoft.com/office/powerpoint/2010/main" val="2674671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438400" y="4419600"/>
            <a:ext cx="6705600" cy="1524000"/>
          </a:xfrm>
          <a:prstGeom prst="rect">
            <a:avLst/>
          </a:prstGeom>
          <a:solidFill>
            <a:schemeClr val="lt1">
              <a:alpha val="81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12" r="710" b="6796"/>
          <a:stretch/>
        </p:blipFill>
        <p:spPr>
          <a:xfrm>
            <a:off x="139849" y="107202"/>
            <a:ext cx="8880618" cy="5575142"/>
          </a:xfrm>
          <a:prstGeom prst="rect">
            <a:avLst/>
          </a:prstGeom>
          <a:noFill/>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058" y="5838370"/>
            <a:ext cx="2514605" cy="914402"/>
          </a:xfrm>
          <a:prstGeom prst="rect">
            <a:avLst/>
          </a:prstGeom>
        </p:spPr>
      </p:pic>
      <p:sp>
        <p:nvSpPr>
          <p:cNvPr id="13" name="Rectangle 12"/>
          <p:cNvSpPr/>
          <p:nvPr/>
        </p:nvSpPr>
        <p:spPr>
          <a:xfrm>
            <a:off x="1143000" y="2133600"/>
            <a:ext cx="7877467" cy="2264229"/>
          </a:xfrm>
          <a:prstGeom prst="rect">
            <a:avLst/>
          </a:prstGeom>
          <a:solidFill>
            <a:srgbClr val="C00000">
              <a:alpha val="68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p:cNvSpPr>
            <a:spLocks noGrp="1"/>
          </p:cNvSpPr>
          <p:nvPr>
            <p:ph type="ctrTitle"/>
          </p:nvPr>
        </p:nvSpPr>
        <p:spPr>
          <a:xfrm>
            <a:off x="1295400" y="2286000"/>
            <a:ext cx="7543800" cy="979715"/>
          </a:xfrm>
        </p:spPr>
        <p:txBody>
          <a:bodyPr anchor="b" anchorCtr="0">
            <a:normAutofit/>
          </a:bodyPr>
          <a:lstStyle>
            <a:lvl1pPr algn="l">
              <a:defRPr sz="2800">
                <a:solidFill>
                  <a:schemeClr val="bg1"/>
                </a:solidFill>
                <a:latin typeface="Century Gothic"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295400" y="3265714"/>
            <a:ext cx="7543800" cy="925286"/>
          </a:xfrm>
        </p:spPr>
        <p:txBody>
          <a:bodyPr>
            <a:normAutofit/>
          </a:bodyPr>
          <a:lstStyle>
            <a:lvl1pPr marL="0" indent="0" algn="l">
              <a:buNone/>
              <a:defRPr sz="1600">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925655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e-title Slide: Tunnel">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22800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e-title Slide: Droplet">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672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re-title Slide: Grass">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3109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e-title Slide: Warp">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181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e-title Slide: Leaf">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625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title Slide: Branch">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3291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re-title Slide: Lights">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251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re-title Slide: Squares">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62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51514" y="914400"/>
            <a:ext cx="5181600" cy="381000"/>
          </a:xfrm>
        </p:spPr>
        <p:txBody>
          <a:bodyPr/>
          <a:lstStyle>
            <a:lvl1pPr marL="0" indent="0" algn="l">
              <a:buNone/>
              <a:defRPr sz="1800" b="1">
                <a:solidFill>
                  <a:schemeClr val="bg1"/>
                </a:solidFill>
                <a:latin typeface="+mj-lt"/>
              </a:defRPr>
            </a:lvl1pPr>
          </a:lstStyle>
          <a:p>
            <a:pPr lvl="0"/>
            <a:r>
              <a:rPr lang="en-US" dirty="0" smtClean="0"/>
              <a:t>Click to edit Master text</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25034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Alt ">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934200" cy="304800"/>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62400" y="914400"/>
            <a:ext cx="5181600" cy="381000"/>
          </a:xfrm>
        </p:spPr>
        <p:txBody>
          <a:bodyPr/>
          <a:lstStyle>
            <a:lvl1pPr marL="0" indent="0" algn="r">
              <a:buNone/>
              <a:defRPr sz="1800" b="1">
                <a:solidFill>
                  <a:schemeClr val="bg1"/>
                </a:solidFill>
                <a:latin typeface="+mj-lt"/>
              </a:defRPr>
            </a:lvl1pPr>
          </a:lstStyle>
          <a:p>
            <a:pPr lvl="0"/>
            <a:r>
              <a:rPr lang="en-US" dirty="0" smtClean="0"/>
              <a:t>Click to edit Master text</a:t>
            </a:r>
            <a:endParaRPr lang="en-US" dirty="0"/>
          </a:p>
        </p:txBody>
      </p:sp>
      <p:sp>
        <p:nvSpPr>
          <p:cNvPr id="3" name="Text Placeholder 2"/>
          <p:cNvSpPr>
            <a:spLocks noGrp="1"/>
          </p:cNvSpPr>
          <p:nvPr>
            <p:ph type="body" sz="half" idx="1"/>
          </p:nvPr>
        </p:nvSpPr>
        <p:spPr>
          <a:xfrm>
            <a:off x="152400" y="1295400"/>
            <a:ext cx="43434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3434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029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o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464AA-F26D-4696-B788-05A977041ECB}" type="datetime1">
              <a:rPr lang="en-US" smtClean="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EF712-60EB-476B-A2C7-ED268A9DAD48}" type="slidenum">
              <a:rPr lang="en-US" smtClean="0"/>
              <a:t>‹#›</a:t>
            </a:fld>
            <a:endParaRPr lang="en-US" dirty="0"/>
          </a:p>
        </p:txBody>
      </p:sp>
    </p:spTree>
    <p:extLst>
      <p:ext uri="{BB962C8B-B14F-4D97-AF65-F5344CB8AC3E}">
        <p14:creationId xmlns:p14="http://schemas.microsoft.com/office/powerpoint/2010/main" val="27495785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6" descr="&#10;SSB Title.jpg                                                  0004D1EC&#10;Production                     C26F358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4" name="Rectangle 58"/>
          <p:cNvSpPr>
            <a:spLocks noGrp="1" noChangeArrowheads="1"/>
          </p:cNvSpPr>
          <p:nvPr>
            <p:ph type="ctrTitle" sz="quarter"/>
          </p:nvPr>
        </p:nvSpPr>
        <p:spPr>
          <a:xfrm>
            <a:off x="448733" y="736600"/>
            <a:ext cx="6248400" cy="498475"/>
          </a:xfrm>
        </p:spPr>
        <p:txBody>
          <a:bodyPr anchor="t"/>
          <a:lstStyle>
            <a:lvl1pPr>
              <a:defRPr sz="3300">
                <a:latin typeface="Arial-BoldMS" charset="0"/>
              </a:defRPr>
            </a:lvl1pPr>
          </a:lstStyle>
          <a:p>
            <a:r>
              <a:rPr lang="en-US" dirty="0"/>
              <a:t>SOLUTIONS OVERVIEW</a:t>
            </a:r>
          </a:p>
        </p:txBody>
      </p:sp>
      <p:sp>
        <p:nvSpPr>
          <p:cNvPr id="3" name="Text Placeholder 2"/>
          <p:cNvSpPr>
            <a:spLocks noGrp="1"/>
          </p:cNvSpPr>
          <p:nvPr>
            <p:ph type="body" sz="quarter" idx="10"/>
          </p:nvPr>
        </p:nvSpPr>
        <p:spPr>
          <a:xfrm>
            <a:off x="228600" y="3048000"/>
            <a:ext cx="3505200" cy="2209800"/>
          </a:xfrm>
        </p:spPr>
        <p:txBody>
          <a:bodyPr/>
          <a:lstStyle>
            <a:lvl1pPr marL="0" indent="0">
              <a:buNone/>
              <a:defRPr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89714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6200" y="1295400"/>
            <a:ext cx="5181600" cy="381000"/>
          </a:xfrm>
        </p:spPr>
        <p:txBody>
          <a:bodyPr/>
          <a:lstStyle>
            <a:lvl1pPr marL="0" indent="0" algn="l">
              <a:buNone/>
              <a:defRPr sz="1800" b="1">
                <a:solidFill>
                  <a:schemeClr val="bg1"/>
                </a:solidFill>
              </a:defRPr>
            </a:lvl1pPr>
          </a:lstStyle>
          <a:p>
            <a:pPr lvl="0"/>
            <a:r>
              <a:rPr lang="en-US" dirty="0" smtClean="0"/>
              <a:t>Click to edit Master text</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302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p:nvPr userDrawn="1"/>
        </p:nvSpPr>
        <p:spPr>
          <a:xfrm>
            <a:off x="7427495" y="6553200"/>
            <a:ext cx="1564105" cy="240066"/>
          </a:xfrm>
          <a:prstGeom prst="rect">
            <a:avLst/>
          </a:prstGeom>
          <a:noFill/>
        </p:spPr>
        <p:txBody>
          <a:bodyPr wrap="square" rtlCol="0">
            <a:spAutoFit/>
          </a:bodyPr>
          <a:lstStyle/>
          <a:p>
            <a:pPr algn="r" fontAlgn="base">
              <a:lnSpc>
                <a:spcPct val="80000"/>
              </a:lnSpc>
              <a:spcBef>
                <a:spcPct val="20000"/>
              </a:spcBef>
              <a:spcAft>
                <a:spcPct val="0"/>
              </a:spcAft>
              <a:buClr>
                <a:srgbClr val="808080"/>
              </a:buClr>
            </a:pPr>
            <a:fld id="{97F67B22-BA22-4474-BA1F-36D87B7EC2AA}" type="slidenum">
              <a:rPr lang="en-US" baseline="-25000" smtClean="0">
                <a:solidFill>
                  <a:srgbClr val="000000"/>
                </a:solidFill>
              </a:rPr>
              <a:pPr algn="r" fontAlgn="base">
                <a:lnSpc>
                  <a:spcPct val="80000"/>
                </a:lnSpc>
                <a:spcBef>
                  <a:spcPct val="20000"/>
                </a:spcBef>
                <a:spcAft>
                  <a:spcPct val="0"/>
                </a:spcAft>
                <a:buClr>
                  <a:srgbClr val="808080"/>
                </a:buClr>
              </a:pPr>
              <a:t>‹#›</a:t>
            </a:fld>
            <a:endParaRPr lang="en-US" baseline="-25000"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76200" y="1295400"/>
            <a:ext cx="5181600" cy="381000"/>
          </a:xfrm>
        </p:spPr>
        <p:txBody>
          <a:bodyPr/>
          <a:lstStyle>
            <a:lvl1pPr marL="0" indent="0" algn="l">
              <a:buNone/>
              <a:defRPr sz="1800" b="1">
                <a:solidFill>
                  <a:schemeClr val="bg1"/>
                </a:solidFill>
              </a:defRPr>
            </a:lvl1pPr>
          </a:lstStyle>
          <a:p>
            <a:pPr lvl="0"/>
            <a:r>
              <a:rPr lang="en-US" dirty="0" smtClean="0"/>
              <a:t>Click to edit Master text</a:t>
            </a:r>
            <a:endParaRPr lang="en-US" dirty="0"/>
          </a:p>
        </p:txBody>
      </p:sp>
      <p:sp>
        <p:nvSpPr>
          <p:cNvPr id="3" name="Content Placeholder 2"/>
          <p:cNvSpPr>
            <a:spLocks noGrp="1"/>
          </p:cNvSpPr>
          <p:nvPr>
            <p:ph sz="half" idx="1"/>
          </p:nvPr>
        </p:nvSpPr>
        <p:spPr>
          <a:xfrm>
            <a:off x="152400" y="16764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76400"/>
            <a:ext cx="4495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4600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ody of text 1">
    <p:spTree>
      <p:nvGrpSpPr>
        <p:cNvPr id="1" name=""/>
        <p:cNvGrpSpPr/>
        <p:nvPr/>
      </p:nvGrpSpPr>
      <p:grpSpPr>
        <a:xfrm>
          <a:off x="0" y="0"/>
          <a:ext cx="0" cy="0"/>
          <a:chOff x="0" y="0"/>
          <a:chExt cx="0" cy="0"/>
        </a:xfrm>
      </p:grpSpPr>
      <p:sp>
        <p:nvSpPr>
          <p:cNvPr id="5" name="TextBox 4"/>
          <p:cNvSpPr txBox="1"/>
          <p:nvPr userDrawn="1"/>
        </p:nvSpPr>
        <p:spPr>
          <a:xfrm>
            <a:off x="7427495" y="6553200"/>
            <a:ext cx="1564105" cy="240066"/>
          </a:xfrm>
          <a:prstGeom prst="rect">
            <a:avLst/>
          </a:prstGeom>
          <a:noFill/>
        </p:spPr>
        <p:txBody>
          <a:bodyPr wrap="square" rtlCol="0">
            <a:spAutoFit/>
          </a:bodyPr>
          <a:lstStyle/>
          <a:p>
            <a:pPr algn="r" fontAlgn="base">
              <a:lnSpc>
                <a:spcPct val="80000"/>
              </a:lnSpc>
              <a:spcBef>
                <a:spcPct val="20000"/>
              </a:spcBef>
              <a:spcAft>
                <a:spcPct val="0"/>
              </a:spcAft>
              <a:buClr>
                <a:srgbClr val="808080"/>
              </a:buClr>
            </a:pPr>
            <a:fld id="{6360AFF6-37F0-4584-BA6E-9F4FC8686576}" type="slidenum">
              <a:rPr lang="en-US" baseline="-25000" smtClean="0">
                <a:solidFill>
                  <a:srgbClr val="000000"/>
                </a:solidFill>
              </a:rPr>
              <a:pPr algn="r" fontAlgn="base">
                <a:lnSpc>
                  <a:spcPct val="80000"/>
                </a:lnSpc>
                <a:spcBef>
                  <a:spcPct val="20000"/>
                </a:spcBef>
                <a:spcAft>
                  <a:spcPct val="0"/>
                </a:spcAft>
                <a:buClr>
                  <a:srgbClr val="808080"/>
                </a:buClr>
              </a:pPr>
              <a:t>‹#›</a:t>
            </a:fld>
            <a:endParaRPr lang="en-US" baseline="-25000" dirty="0">
              <a:solidFill>
                <a:srgbClr val="000000"/>
              </a:solidFill>
            </a:endParaRPr>
          </a:p>
        </p:txBody>
      </p:sp>
      <p:sp>
        <p:nvSpPr>
          <p:cNvPr id="9" name="Text Placeholder 4"/>
          <p:cNvSpPr>
            <a:spLocks noGrp="1"/>
          </p:cNvSpPr>
          <p:nvPr>
            <p:ph type="body" sz="quarter" idx="11"/>
          </p:nvPr>
        </p:nvSpPr>
        <p:spPr>
          <a:xfrm>
            <a:off x="76200" y="1295400"/>
            <a:ext cx="5181600" cy="381000"/>
          </a:xfrm>
        </p:spPr>
        <p:txBody>
          <a:bodyPr/>
          <a:lstStyle>
            <a:lvl1pPr marL="0" indent="0" algn="l">
              <a:buNone/>
              <a:defRPr sz="1800" b="1">
                <a:solidFill>
                  <a:schemeClr val="bg1"/>
                </a:solidFill>
              </a:defRPr>
            </a:lvl1pPr>
          </a:lstStyle>
          <a:p>
            <a:pPr lvl="0"/>
            <a:r>
              <a:rPr lang="en-US" dirty="0" smtClean="0"/>
              <a:t>Click to edit Master text</a:t>
            </a:r>
            <a:endParaRPr lang="en-US" dirty="0"/>
          </a:p>
        </p:txBody>
      </p:sp>
      <p:sp>
        <p:nvSpPr>
          <p:cNvPr id="4" name="Text Placeholder 3"/>
          <p:cNvSpPr>
            <a:spLocks noGrp="1"/>
          </p:cNvSpPr>
          <p:nvPr>
            <p:ph type="body" sz="quarter" idx="10"/>
          </p:nvPr>
        </p:nvSpPr>
        <p:spPr>
          <a:xfrm>
            <a:off x="247650" y="1767568"/>
            <a:ext cx="8686800" cy="4724400"/>
          </a:xfrm>
        </p:spPr>
        <p:txBody>
          <a:bodyPr/>
          <a:lstStyle>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08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ody of text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7650" y="1767568"/>
            <a:ext cx="8686800" cy="4724400"/>
          </a:xfrm>
        </p:spPr>
        <p:txBody>
          <a:bodyPr/>
          <a:lstStyle>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1"/>
          </p:nvPr>
        </p:nvSpPr>
        <p:spPr>
          <a:xfrm>
            <a:off x="76200" y="1295400"/>
            <a:ext cx="5181600" cy="381000"/>
          </a:xfrm>
        </p:spPr>
        <p:txBody>
          <a:bodyPr/>
          <a:lstStyle>
            <a:lvl1pPr marL="0" indent="0" algn="l">
              <a:buNone/>
              <a:defRPr sz="1800" b="1">
                <a:solidFill>
                  <a:schemeClr val="bg1"/>
                </a:solidFill>
              </a:defRPr>
            </a:lvl1pPr>
          </a:lstStyle>
          <a:p>
            <a:pPr lvl="0"/>
            <a:r>
              <a:rPr lang="en-US" dirty="0" smtClean="0"/>
              <a:t>Click to edit Master text</a:t>
            </a:r>
            <a:endParaRPr lang="en-US" dirty="0"/>
          </a:p>
        </p:txBody>
      </p:sp>
      <p:sp>
        <p:nvSpPr>
          <p:cNvPr id="10" name="Title 1"/>
          <p:cNvSpPr txBox="1">
            <a:spLocks noGrp="1"/>
          </p:cNvSpPr>
          <p:nvPr>
            <p:ph type="title"/>
          </p:nvPr>
        </p:nvSpPr>
        <p:spPr>
          <a:xfrm>
            <a:off x="0" y="914400"/>
            <a:ext cx="7307263" cy="457200"/>
          </a:xfrm>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2100210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ody of text 1">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8538923" y="6470650"/>
            <a:ext cx="484427"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lnSpc>
                <a:spcPct val="80000"/>
              </a:lnSpc>
              <a:spcBef>
                <a:spcPct val="20000"/>
              </a:spcBef>
              <a:spcAft>
                <a:spcPct val="0"/>
              </a:spcAft>
              <a:buClr>
                <a:srgbClr val="808080"/>
              </a:buClr>
              <a:buFontTx/>
              <a:buChar char="•"/>
            </a:pPr>
            <a:fld id="{A8E63EB8-DAF6-4432-B749-DBF22A0C362D}" type="slidenum">
              <a:rPr lang="en-US" sz="2000" b="1" baseline="-25000" smtClean="0">
                <a:solidFill>
                  <a:srgbClr val="FFFFFF"/>
                </a:solidFill>
              </a:rPr>
              <a:pPr algn="r" fontAlgn="base">
                <a:lnSpc>
                  <a:spcPct val="80000"/>
                </a:lnSpc>
                <a:spcBef>
                  <a:spcPct val="20000"/>
                </a:spcBef>
                <a:spcAft>
                  <a:spcPct val="0"/>
                </a:spcAft>
                <a:buClr>
                  <a:srgbClr val="808080"/>
                </a:buClr>
                <a:buFontTx/>
                <a:buChar char="•"/>
              </a:pPr>
              <a:t>‹#›</a:t>
            </a:fld>
            <a:endParaRPr lang="en-US" sz="2000" b="1" baseline="-25000" dirty="0">
              <a:solidFill>
                <a:srgbClr val="FFFFFF"/>
              </a:solidFill>
            </a:endParaRPr>
          </a:p>
        </p:txBody>
      </p:sp>
    </p:spTree>
    <p:extLst>
      <p:ext uri="{BB962C8B-B14F-4D97-AF65-F5344CB8AC3E}">
        <p14:creationId xmlns:p14="http://schemas.microsoft.com/office/powerpoint/2010/main" val="3819404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body of text 1">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8538923" y="6470650"/>
            <a:ext cx="484427"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lnSpc>
                <a:spcPct val="80000"/>
              </a:lnSpc>
              <a:spcBef>
                <a:spcPct val="20000"/>
              </a:spcBef>
              <a:spcAft>
                <a:spcPct val="0"/>
              </a:spcAft>
              <a:buClr>
                <a:srgbClr val="808080"/>
              </a:buClr>
              <a:buFontTx/>
              <a:buChar char="•"/>
            </a:pPr>
            <a:fld id="{A8E63EB8-DAF6-4432-B749-DBF22A0C362D}" type="slidenum">
              <a:rPr lang="en-US" sz="2000" b="1" baseline="-25000" smtClean="0">
                <a:solidFill>
                  <a:srgbClr val="FFFFFF"/>
                </a:solidFill>
              </a:rPr>
              <a:pPr algn="r" fontAlgn="base">
                <a:lnSpc>
                  <a:spcPct val="80000"/>
                </a:lnSpc>
                <a:spcBef>
                  <a:spcPct val="20000"/>
                </a:spcBef>
                <a:spcAft>
                  <a:spcPct val="0"/>
                </a:spcAft>
                <a:buClr>
                  <a:srgbClr val="808080"/>
                </a:buClr>
                <a:buFontTx/>
                <a:buChar char="•"/>
              </a:pPr>
              <a:t>‹#›</a:t>
            </a:fld>
            <a:endParaRPr lang="en-US" sz="2000" b="1" baseline="-25000" dirty="0">
              <a:solidFill>
                <a:srgbClr val="FFFFFF"/>
              </a:solidFill>
            </a:endParaRPr>
          </a:p>
        </p:txBody>
      </p:sp>
    </p:spTree>
    <p:extLst>
      <p:ext uri="{BB962C8B-B14F-4D97-AF65-F5344CB8AC3E}">
        <p14:creationId xmlns:p14="http://schemas.microsoft.com/office/powerpoint/2010/main" val="3589727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of text 2">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538923" y="6470650"/>
            <a:ext cx="484427"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lnSpc>
                <a:spcPct val="80000"/>
              </a:lnSpc>
              <a:spcBef>
                <a:spcPct val="20000"/>
              </a:spcBef>
              <a:spcAft>
                <a:spcPct val="0"/>
              </a:spcAft>
              <a:buClr>
                <a:srgbClr val="808080"/>
              </a:buClr>
              <a:buFontTx/>
              <a:buChar char="•"/>
            </a:pPr>
            <a:fld id="{D60AA16D-8306-47D8-8AAF-781720C51B03}" type="slidenum">
              <a:rPr lang="en-US" sz="2000" b="1" baseline="-25000" smtClean="0">
                <a:solidFill>
                  <a:srgbClr val="FFFFFF"/>
                </a:solidFill>
              </a:rPr>
              <a:pPr algn="r" fontAlgn="base">
                <a:lnSpc>
                  <a:spcPct val="80000"/>
                </a:lnSpc>
                <a:spcBef>
                  <a:spcPct val="20000"/>
                </a:spcBef>
                <a:spcAft>
                  <a:spcPct val="0"/>
                </a:spcAft>
                <a:buClr>
                  <a:srgbClr val="808080"/>
                </a:buClr>
                <a:buFontTx/>
                <a:buChar char="•"/>
              </a:pPr>
              <a:t>‹#›</a:t>
            </a:fld>
            <a:endParaRPr lang="en-US" sz="2000" b="1" baseline="-25000" dirty="0">
              <a:solidFill>
                <a:srgbClr val="FFFFFF"/>
              </a:solidFill>
            </a:endParaRPr>
          </a:p>
        </p:txBody>
      </p:sp>
    </p:spTree>
    <p:extLst>
      <p:ext uri="{BB962C8B-B14F-4D97-AF65-F5344CB8AC3E}">
        <p14:creationId xmlns:p14="http://schemas.microsoft.com/office/powerpoint/2010/main" val="7631811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ody of text 1">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8538923" y="6470650"/>
            <a:ext cx="484427"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lnSpc>
                <a:spcPct val="80000"/>
              </a:lnSpc>
              <a:spcBef>
                <a:spcPct val="20000"/>
              </a:spcBef>
              <a:spcAft>
                <a:spcPct val="0"/>
              </a:spcAft>
              <a:buClr>
                <a:srgbClr val="808080"/>
              </a:buClr>
              <a:buFontTx/>
              <a:buChar char="•"/>
            </a:pPr>
            <a:fld id="{A8E63EB8-DAF6-4432-B749-DBF22A0C362D}" type="slidenum">
              <a:rPr lang="en-US" sz="2000" b="1" baseline="-25000" smtClean="0">
                <a:solidFill>
                  <a:srgbClr val="FFFFFF"/>
                </a:solidFill>
              </a:rPr>
              <a:pPr algn="r" fontAlgn="base">
                <a:lnSpc>
                  <a:spcPct val="80000"/>
                </a:lnSpc>
                <a:spcBef>
                  <a:spcPct val="20000"/>
                </a:spcBef>
                <a:spcAft>
                  <a:spcPct val="0"/>
                </a:spcAft>
                <a:buClr>
                  <a:srgbClr val="808080"/>
                </a:buClr>
                <a:buFontTx/>
                <a:buChar char="•"/>
              </a:pPr>
              <a:t>‹#›</a:t>
            </a:fld>
            <a:endParaRPr lang="en-US" sz="2000" b="1" baseline="-25000" dirty="0">
              <a:solidFill>
                <a:srgbClr val="FFFFFF"/>
              </a:solidFill>
            </a:endParaRPr>
          </a:p>
        </p:txBody>
      </p:sp>
    </p:spTree>
    <p:extLst>
      <p:ext uri="{BB962C8B-B14F-4D97-AF65-F5344CB8AC3E}">
        <p14:creationId xmlns:p14="http://schemas.microsoft.com/office/powerpoint/2010/main" val="306016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79834-0205-4135-B8C0-1D030823F677}" type="datetime1">
              <a:rPr lang="en-US" smtClean="0"/>
              <a:t>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EF712-60EB-476B-A2C7-ED268A9DAD48}" type="slidenum">
              <a:rPr lang="en-US" smtClean="0"/>
              <a:t>‹#›</a:t>
            </a:fld>
            <a:endParaRPr lang="en-US" dirty="0"/>
          </a:p>
        </p:txBody>
      </p:sp>
    </p:spTree>
    <p:extLst>
      <p:ext uri="{BB962C8B-B14F-4D97-AF65-F5344CB8AC3E}">
        <p14:creationId xmlns:p14="http://schemas.microsoft.com/office/powerpoint/2010/main" val="1674993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5393D2-B1E2-407A-9067-23D564BA69B9}" type="datetime1">
              <a:rPr lang="en-US" smtClean="0"/>
              <a:t>2/18/2014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EF712-60EB-476B-A2C7-ED268A9DAD48}" type="slidenum">
              <a:rPr lang="en-US" smtClean="0"/>
              <a:t>‹#›</a:t>
            </a:fld>
            <a:endParaRPr lang="en-US" dirty="0"/>
          </a:p>
        </p:txBody>
      </p:sp>
    </p:spTree>
    <p:extLst>
      <p:ext uri="{BB962C8B-B14F-4D97-AF65-F5344CB8AC3E}">
        <p14:creationId xmlns:p14="http://schemas.microsoft.com/office/powerpoint/2010/main" val="42098811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B13CFF-6389-4874-915D-3E6072AD564D}" type="datetime1">
              <a:rPr lang="en-US" smtClean="0"/>
              <a:t>2/18/2014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8EF712-60EB-476B-A2C7-ED268A9DAD48}" type="slidenum">
              <a:rPr lang="en-US" smtClean="0"/>
              <a:t>‹#›</a:t>
            </a:fld>
            <a:endParaRPr lang="en-US" dirty="0"/>
          </a:p>
        </p:txBody>
      </p:sp>
    </p:spTree>
    <p:extLst>
      <p:ext uri="{BB962C8B-B14F-4D97-AF65-F5344CB8AC3E}">
        <p14:creationId xmlns:p14="http://schemas.microsoft.com/office/powerpoint/2010/main" val="29041272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WT Offi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Our Offices</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378EF712-60EB-476B-A2C7-ED268A9DAD48}" type="slidenum">
              <a:rPr lang="en-US" smtClean="0"/>
              <a:t>‹#›</a:t>
            </a:fld>
            <a:endParaRPr lang="en-US" dirty="0"/>
          </a:p>
        </p:txBody>
      </p:sp>
      <p:pic>
        <p:nvPicPr>
          <p:cNvPr id="1027" name="Picture 3" descr="C:\Users\libea\Desktop\map_fla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2209800"/>
            <a:ext cx="6832600" cy="292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bout DW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About Davis Wright Tremaine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378EF712-60EB-476B-A2C7-ED268A9DAD48}" type="slidenum">
              <a:rPr lang="en-US" smtClean="0"/>
              <a:t>‹#›</a:t>
            </a:fld>
            <a:endParaRPr lang="en-US" dirty="0"/>
          </a:p>
        </p:txBody>
      </p:sp>
      <p:sp>
        <p:nvSpPr>
          <p:cNvPr id="6" name="Rectangle 3"/>
          <p:cNvSpPr txBox="1">
            <a:spLocks noChangeArrowheads="1"/>
          </p:cNvSpPr>
          <p:nvPr/>
        </p:nvSpPr>
        <p:spPr>
          <a:xfrm>
            <a:off x="838200" y="1752600"/>
            <a:ext cx="2590800" cy="3810000"/>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4" indent="-182880">
              <a:spcBef>
                <a:spcPts val="0"/>
              </a:spcBef>
              <a:buFont typeface="Arial" pitchFamily="34" charset="0"/>
              <a:buChar char="•"/>
              <a:defRPr/>
            </a:pPr>
            <a:r>
              <a:rPr lang="en-US" sz="1600" dirty="0" smtClean="0">
                <a:solidFill>
                  <a:schemeClr val="tx1">
                    <a:lumMod val="65000"/>
                    <a:lumOff val="35000"/>
                  </a:schemeClr>
                </a:solidFill>
                <a:latin typeface="Century Gothic" pitchFamily="34" charset="0"/>
              </a:rPr>
              <a:t>Over</a:t>
            </a:r>
            <a:r>
              <a:rPr lang="en-US" sz="1600" baseline="0" dirty="0" smtClean="0">
                <a:solidFill>
                  <a:schemeClr val="tx1">
                    <a:lumMod val="65000"/>
                    <a:lumOff val="35000"/>
                  </a:schemeClr>
                </a:solidFill>
                <a:latin typeface="Century Gothic" pitchFamily="34" charset="0"/>
              </a:rPr>
              <a:t> 500 lawyers</a:t>
            </a:r>
            <a:endParaRPr lang="en-US" sz="1600" dirty="0" smtClean="0">
              <a:solidFill>
                <a:schemeClr val="tx1">
                  <a:lumMod val="65000"/>
                  <a:lumOff val="35000"/>
                </a:schemeClr>
              </a:solidFill>
              <a:latin typeface="Century Gothic" pitchFamily="34" charset="0"/>
            </a:endParaRPr>
          </a:p>
          <a:p>
            <a:pPr marL="182880" lvl="4" indent="-182880">
              <a:spcBef>
                <a:spcPts val="0"/>
              </a:spcBef>
              <a:buFont typeface="Arial" pitchFamily="34" charset="0"/>
              <a:buChar char="•"/>
              <a:defRPr/>
            </a:pPr>
            <a:endParaRPr lang="en-US" sz="1600" dirty="0" smtClean="0">
              <a:solidFill>
                <a:schemeClr val="tx1">
                  <a:lumMod val="65000"/>
                  <a:lumOff val="35000"/>
                </a:schemeClr>
              </a:solidFill>
              <a:latin typeface="Century Gothic" pitchFamily="34" charset="0"/>
            </a:endParaRPr>
          </a:p>
          <a:p>
            <a:pPr marL="182880" lvl="4" indent="-182880">
              <a:spcBef>
                <a:spcPts val="0"/>
              </a:spcBef>
              <a:buFont typeface="Arial" pitchFamily="34" charset="0"/>
              <a:buChar char="•"/>
              <a:defRPr/>
            </a:pPr>
            <a:r>
              <a:rPr lang="en-US" sz="1600" dirty="0" smtClean="0">
                <a:solidFill>
                  <a:schemeClr val="tx1">
                    <a:lumMod val="65000"/>
                    <a:lumOff val="35000"/>
                  </a:schemeClr>
                </a:solidFill>
                <a:latin typeface="Century Gothic" pitchFamily="34" charset="0"/>
              </a:rPr>
              <a:t>Full-service transactional, litigation and regulatory practices</a:t>
            </a:r>
            <a:endParaRPr lang="en-US" sz="1600" dirty="0">
              <a:solidFill>
                <a:schemeClr val="tx1">
                  <a:lumMod val="65000"/>
                  <a:lumOff val="35000"/>
                </a:schemeClr>
              </a:solidFill>
              <a:latin typeface="Century Gothic" pitchFamily="34" charset="0"/>
            </a:endParaRPr>
          </a:p>
          <a:p>
            <a:pPr marL="182880" lvl="4" indent="-182880">
              <a:spcBef>
                <a:spcPts val="0"/>
              </a:spcBef>
              <a:buFont typeface="Arial" pitchFamily="34" charset="0"/>
              <a:buChar char="•"/>
              <a:defRPr/>
            </a:pPr>
            <a:endParaRPr lang="en-US" sz="1600" dirty="0" smtClean="0">
              <a:solidFill>
                <a:schemeClr val="tx1">
                  <a:lumMod val="65000"/>
                  <a:lumOff val="35000"/>
                </a:schemeClr>
              </a:solidFill>
              <a:latin typeface="Century Gothic" pitchFamily="34" charset="0"/>
            </a:endParaRPr>
          </a:p>
          <a:p>
            <a:pPr marL="182880" lvl="4" indent="-182880">
              <a:spcBef>
                <a:spcPts val="0"/>
              </a:spcBef>
              <a:buFont typeface="Arial" pitchFamily="34" charset="0"/>
              <a:buChar char="•"/>
              <a:defRPr/>
            </a:pPr>
            <a:r>
              <a:rPr lang="en-US" sz="1600" dirty="0" smtClean="0">
                <a:solidFill>
                  <a:schemeClr val="tx1">
                    <a:lumMod val="65000"/>
                    <a:lumOff val="35000"/>
                  </a:schemeClr>
                </a:solidFill>
                <a:latin typeface="Century Gothic" pitchFamily="34" charset="0"/>
              </a:rPr>
              <a:t>Strong industry teams, particularly in communications, media, technology, health care, energy, financial services, hospitality and life sciences</a:t>
            </a:r>
            <a:endParaRPr lang="en-US" sz="1600" dirty="0">
              <a:solidFill>
                <a:schemeClr val="tx1">
                  <a:lumMod val="65000"/>
                  <a:lumOff val="35000"/>
                </a:schemeClr>
              </a:solidFill>
              <a:latin typeface="Century Gothic" pitchFamily="34" charset="0"/>
            </a:endParaRPr>
          </a:p>
        </p:txBody>
      </p:sp>
      <p:pic>
        <p:nvPicPr>
          <p:cNvPr id="2050" name="Picture 2" descr="C:\Users\libea\Desktop\map_fla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05000"/>
            <a:ext cx="4973638" cy="382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55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286000"/>
            <a:ext cx="173196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44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810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5.jpeg"/><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8089716" cy="914400"/>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normAutofit/>
          </a:bodyPr>
          <a:lstStyle/>
          <a:p>
            <a:pPr algn="ctr"/>
            <a:endParaRPr lang="en-US" dirty="0"/>
          </a:p>
        </p:txBody>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r="75262"/>
          <a:stretch/>
        </p:blipFill>
        <p:spPr>
          <a:xfrm>
            <a:off x="8293349" y="91701"/>
            <a:ext cx="622051" cy="914402"/>
          </a:xfrm>
          <a:prstGeom prst="rect">
            <a:avLst/>
          </a:prstGeom>
        </p:spPr>
      </p:pic>
      <p:cxnSp>
        <p:nvCxnSpPr>
          <p:cNvPr id="11" name="Straight Connector 10"/>
          <p:cNvCxnSpPr/>
          <p:nvPr/>
        </p:nvCxnSpPr>
        <p:spPr>
          <a:xfrm>
            <a:off x="0" y="914400"/>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477000"/>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2400" y="120730"/>
            <a:ext cx="7848600" cy="79367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A24BB2A5-AD11-4FE4-9DDE-856BA320209A}" type="datetime1">
              <a:rPr lang="en-US" smtClean="0"/>
              <a:t>2/18/2014</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378EF712-60EB-476B-A2C7-ED268A9DAD48}" type="slidenum">
              <a:rPr lang="en-US" smtClean="0"/>
              <a:t>‹#›</a:t>
            </a:fld>
            <a:endParaRPr lang="en-US" dirty="0"/>
          </a:p>
        </p:txBody>
      </p:sp>
    </p:spTree>
    <p:extLst>
      <p:ext uri="{BB962C8B-B14F-4D97-AF65-F5344CB8AC3E}">
        <p14:creationId xmlns:p14="http://schemas.microsoft.com/office/powerpoint/2010/main" val="152029415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2"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9" r:id="rId18"/>
    <p:sldLayoutId id="2147483730" r:id="rId19"/>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lumMod val="65000"/>
              <a:lumOff val="35000"/>
            </a:schemeClr>
          </a:solidFill>
          <a:latin typeface="Century Gothic" pitchFamily="34" charset="0"/>
          <a:ea typeface="+mj-ea"/>
          <a:cs typeface="+mj-cs"/>
        </a:defRPr>
      </a:lvl1pPr>
    </p:titleStyle>
    <p:bodyStyle>
      <a:lvl1pPr marL="342900" indent="-342900" algn="l" defTabSz="914400" rtl="0" eaLnBrk="1" latinLnBrk="0" hangingPunct="1">
        <a:lnSpc>
          <a:spcPct val="110000"/>
        </a:lnSpc>
        <a:spcBef>
          <a:spcPts val="0"/>
        </a:spcBef>
        <a:spcAft>
          <a:spcPts val="600"/>
        </a:spcAft>
        <a:buFont typeface="Wingdings" pitchFamily="2" charset="2"/>
        <a:buChar char="§"/>
        <a:defRPr sz="2600" kern="1200">
          <a:solidFill>
            <a:schemeClr val="tx1">
              <a:lumMod val="75000"/>
              <a:lumOff val="25000"/>
            </a:schemeClr>
          </a:solidFill>
          <a:latin typeface="Century Gothic" pitchFamily="34" charset="0"/>
          <a:ea typeface="+mn-ea"/>
          <a:cs typeface="+mn-cs"/>
        </a:defRPr>
      </a:lvl1pPr>
      <a:lvl2pPr marL="742950" indent="-285750" algn="l" defTabSz="914400" rtl="0" eaLnBrk="1" latinLnBrk="0" hangingPunct="1">
        <a:lnSpc>
          <a:spcPct val="110000"/>
        </a:lnSpc>
        <a:spcBef>
          <a:spcPts val="0"/>
        </a:spcBef>
        <a:spcAft>
          <a:spcPts val="600"/>
        </a:spcAft>
        <a:buFont typeface="Arial" pitchFamily="34" charset="0"/>
        <a:buChar char="–"/>
        <a:defRPr sz="2200" kern="1200">
          <a:solidFill>
            <a:schemeClr val="tx1">
              <a:lumMod val="75000"/>
              <a:lumOff val="25000"/>
            </a:schemeClr>
          </a:solidFill>
          <a:latin typeface="Century Gothic" pitchFamily="34" charset="0"/>
          <a:ea typeface="+mn-ea"/>
          <a:cs typeface="+mn-cs"/>
        </a:defRPr>
      </a:lvl2pPr>
      <a:lvl3pPr marL="1143000" indent="-228600" algn="l" defTabSz="914400" rtl="0" eaLnBrk="1" latinLnBrk="0" hangingPunct="1">
        <a:lnSpc>
          <a:spcPct val="110000"/>
        </a:lnSpc>
        <a:spcBef>
          <a:spcPts val="0"/>
        </a:spcBef>
        <a:spcAft>
          <a:spcPts val="600"/>
        </a:spcAft>
        <a:buFont typeface="Arial" pitchFamily="34" charset="0"/>
        <a:buChar char="•"/>
        <a:defRPr sz="2000" kern="1200">
          <a:solidFill>
            <a:schemeClr val="tx1">
              <a:lumMod val="75000"/>
              <a:lumOff val="25000"/>
            </a:schemeClr>
          </a:solidFill>
          <a:latin typeface="Century Gothic" pitchFamily="34" charset="0"/>
          <a:ea typeface="+mn-ea"/>
          <a:cs typeface="+mn-cs"/>
        </a:defRPr>
      </a:lvl3pPr>
      <a:lvl4pPr marL="1600200" indent="-228600" algn="l" defTabSz="914400" rtl="0" eaLnBrk="1" latinLnBrk="0" hangingPunct="1">
        <a:lnSpc>
          <a:spcPct val="110000"/>
        </a:lnSpc>
        <a:spcBef>
          <a:spcPts val="0"/>
        </a:spcBef>
        <a:spcAft>
          <a:spcPts val="600"/>
        </a:spcAft>
        <a:buFont typeface="Arial" pitchFamily="34" charset="0"/>
        <a:buChar char="–"/>
        <a:defRPr sz="1800" kern="1200">
          <a:solidFill>
            <a:schemeClr val="tx1">
              <a:lumMod val="75000"/>
              <a:lumOff val="25000"/>
            </a:schemeClr>
          </a:solidFill>
          <a:latin typeface="Century Gothic" pitchFamily="34" charset="0"/>
          <a:ea typeface="+mn-ea"/>
          <a:cs typeface="+mn-cs"/>
        </a:defRPr>
      </a:lvl4pPr>
      <a:lvl5pPr marL="2057400" indent="-228600" algn="l" defTabSz="914400" rtl="0" eaLnBrk="1" latinLnBrk="0" hangingPunct="1">
        <a:lnSpc>
          <a:spcPct val="110000"/>
        </a:lnSpc>
        <a:spcBef>
          <a:spcPts val="0"/>
        </a:spcBef>
        <a:spcAft>
          <a:spcPts val="600"/>
        </a:spcAft>
        <a:buFont typeface="Arial" pitchFamily="34" charset="0"/>
        <a:buChar char="»"/>
        <a:defRPr sz="1800" kern="1200">
          <a:solidFill>
            <a:schemeClr val="tx1">
              <a:lumMod val="75000"/>
              <a:lumOff val="25000"/>
            </a:schemeClr>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SSB body2.jpg"/>
          <p:cNvPicPr>
            <a:picLocks noChangeAspect="1"/>
          </p:cNvPicPr>
          <p:nvPr/>
        </p:nvPicPr>
        <p:blipFill>
          <a:blip r:embed="rId11">
            <a:extLst>
              <a:ext uri="{28A0092B-C50C-407E-A947-70E740481C1C}">
                <a14:useLocalDpi xmlns:a14="http://schemas.microsoft.com/office/drawing/2010/main" val="0"/>
              </a:ext>
            </a:extLst>
          </a:blip>
          <a:srcRect b="75995"/>
          <a:stretch>
            <a:fillRect/>
          </a:stretch>
        </p:blipFill>
        <p:spPr bwMode="auto">
          <a:xfrm>
            <a:off x="0" y="3175"/>
            <a:ext cx="91440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6"/>
          <p:cNvSpPr>
            <a:spLocks noGrp="1" noChangeArrowheads="1"/>
          </p:cNvSpPr>
          <p:nvPr>
            <p:ph type="title"/>
          </p:nvPr>
        </p:nvSpPr>
        <p:spPr bwMode="auto">
          <a:xfrm>
            <a:off x="0" y="914400"/>
            <a:ext cx="7307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7"/>
          <p:cNvSpPr>
            <a:spLocks noGrp="1" noChangeArrowheads="1"/>
          </p:cNvSpPr>
          <p:nvPr>
            <p:ph type="body" idx="1"/>
          </p:nvPr>
        </p:nvSpPr>
        <p:spPr bwMode="auto">
          <a:xfrm>
            <a:off x="152400" y="1647825"/>
            <a:ext cx="88392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6" descr="SSB body2.jpg"/>
          <p:cNvPicPr>
            <a:picLocks noChangeAspect="1"/>
          </p:cNvPicPr>
          <p:nvPr/>
        </p:nvPicPr>
        <p:blipFill>
          <a:blip r:embed="rId11">
            <a:extLst>
              <a:ext uri="{28A0092B-C50C-407E-A947-70E740481C1C}">
                <a14:useLocalDpi xmlns:a14="http://schemas.microsoft.com/office/drawing/2010/main" val="0"/>
              </a:ext>
            </a:extLst>
          </a:blip>
          <a:srcRect t="95256"/>
          <a:stretch>
            <a:fillRect/>
          </a:stretch>
        </p:blipFill>
        <p:spPr bwMode="auto">
          <a:xfrm>
            <a:off x="0" y="6553200"/>
            <a:ext cx="91440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99899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hf hdr="0" ftr="0" dt="0"/>
  <p:txStyles>
    <p:titleStyle>
      <a:lvl1pPr algn="l" rtl="0" eaLnBrk="0" fontAlgn="base" hangingPunct="0">
        <a:spcBef>
          <a:spcPct val="0"/>
        </a:spcBef>
        <a:spcAft>
          <a:spcPct val="0"/>
        </a:spcAft>
        <a:defRPr sz="2400" b="1">
          <a:solidFill>
            <a:schemeClr val="bg1"/>
          </a:solidFill>
          <a:latin typeface="+mj-lt"/>
          <a:ea typeface="ＭＳ Ｐゴシック" pitchFamily="34" charset="-128"/>
          <a:cs typeface="ＭＳ Ｐゴシック" charset="-128"/>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cs typeface="ＭＳ Ｐゴシック" charset="-128"/>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charset="-128"/>
        </a:defRPr>
      </a:lvl6pPr>
      <a:lvl7pPr marL="2971800" indent="-228600" algn="l" rtl="0" fontAlgn="base">
        <a:spcBef>
          <a:spcPct val="20000"/>
        </a:spcBef>
        <a:spcAft>
          <a:spcPct val="0"/>
        </a:spcAft>
        <a:buChar char="»"/>
        <a:defRPr sz="2000">
          <a:solidFill>
            <a:schemeClr val="bg1"/>
          </a:solidFill>
          <a:latin typeface="+mn-lt"/>
          <a:ea typeface="ＭＳ Ｐゴシック" charset="-128"/>
        </a:defRPr>
      </a:lvl7pPr>
      <a:lvl8pPr marL="3429000" indent="-228600" algn="l" rtl="0" fontAlgn="base">
        <a:spcBef>
          <a:spcPct val="20000"/>
        </a:spcBef>
        <a:spcAft>
          <a:spcPct val="0"/>
        </a:spcAft>
        <a:buChar char="»"/>
        <a:defRPr sz="2000">
          <a:solidFill>
            <a:schemeClr val="bg1"/>
          </a:solidFill>
          <a:latin typeface="+mn-lt"/>
          <a:ea typeface="ＭＳ Ｐゴシック" charset="-128"/>
        </a:defRPr>
      </a:lvl8pPr>
      <a:lvl9pPr marL="3886200" indent="-228600" algn="l" rtl="0" fontAlgn="base">
        <a:spcBef>
          <a:spcPct val="20000"/>
        </a:spcBef>
        <a:spcAft>
          <a:spcPct val="0"/>
        </a:spcAft>
        <a:buChar char="»"/>
        <a:defRPr sz="20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po.gov/fdsys/pkg/BILLS-111hr3101pcs/pdf/BILLS-111hr3101pcs.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ecfr.gov/cgi-bin/text-idx?c=ecfr&amp;SID=a521c09f8ad104e53a528247cdeefab1&amp;rgn=div5&amp;view=text&amp;node=47:1.0.1.1.15&amp;idno=47" TargetMode="External"/><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hyperlink" Target="https://amp.ssbbartgroup.com/public/audit/test_module_alternate.php?title=Test%20Module&amp;module_id=4951925" TargetMode="External"/><Relationship Id="rId2" Type="http://schemas.openxmlformats.org/officeDocument/2006/relationships/notesSlide" Target="../notesSlides/notesSlide6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hyperlink" Target="https://amp.ssbbartgroup.com/public/reporting/view_report.php?report_id=160032" TargetMode="External"/><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362200"/>
            <a:ext cx="7543800" cy="979715"/>
          </a:xfrm>
        </p:spPr>
        <p:txBody>
          <a:bodyPr>
            <a:normAutofit fontScale="90000"/>
          </a:bodyPr>
          <a:lstStyle/>
          <a:p>
            <a:r>
              <a:rPr lang="en-US" sz="3200" b="1" dirty="0" smtClean="0"/>
              <a:t>FCC </a:t>
            </a:r>
            <a:r>
              <a:rPr lang="en-US" sz="3200" b="1" dirty="0"/>
              <a:t>Accessible Communications </a:t>
            </a:r>
            <a:r>
              <a:rPr lang="en-US" sz="3200" b="1" dirty="0" smtClean="0"/>
              <a:t>Regulations</a:t>
            </a:r>
            <a:br>
              <a:rPr lang="en-US" sz="3200" b="1" dirty="0" smtClean="0"/>
            </a:br>
            <a:r>
              <a:rPr lang="en-US" sz="3200" b="1" dirty="0" smtClean="0"/>
              <a:t/>
            </a:r>
            <a:br>
              <a:rPr lang="en-US" sz="3200" b="1" dirty="0" smtClean="0"/>
            </a:br>
            <a:r>
              <a:rPr lang="en-US" sz="3200" b="1" dirty="0" smtClean="0"/>
              <a:t>Accessibility D.C.</a:t>
            </a:r>
            <a:br>
              <a:rPr lang="en-US" sz="3200" b="1" dirty="0" smtClean="0"/>
            </a:br>
            <a:r>
              <a:rPr lang="en-US" sz="3200" dirty="0" smtClean="0"/>
              <a:t>February 18, 2014</a:t>
            </a:r>
            <a:r>
              <a:rPr lang="en-US" sz="3200" dirty="0"/>
              <a:t/>
            </a:r>
            <a:br>
              <a:rPr lang="en-US" sz="3200" dirty="0"/>
            </a:br>
            <a:r>
              <a:rPr lang="en-US" sz="2400" dirty="0"/>
              <a:t>Presented by </a:t>
            </a:r>
            <a:r>
              <a:rPr lang="en-US" sz="2400" dirty="0" smtClean="0"/>
              <a:t>Sam Joehl</a:t>
            </a:r>
            <a:endParaRPr lang="en-US" dirty="0"/>
          </a:p>
        </p:txBody>
      </p:sp>
    </p:spTree>
    <p:extLst>
      <p:ext uri="{BB962C8B-B14F-4D97-AF65-F5344CB8AC3E}">
        <p14:creationId xmlns:p14="http://schemas.microsoft.com/office/powerpoint/2010/main" val="1238933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Communications </a:t>
            </a:r>
            <a:r>
              <a:rPr lang="en-US" b="1" dirty="0" smtClean="0"/>
              <a:t>Act Section 255: </a:t>
            </a:r>
            <a:br>
              <a:rPr lang="en-US" b="1" dirty="0" smtClean="0"/>
            </a:br>
            <a:r>
              <a:rPr lang="en-US" b="1" dirty="0" smtClean="0"/>
              <a:t>Telecom and Interconnected VoIP</a:t>
            </a:r>
            <a:endParaRPr lang="en-US" b="1"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pPr>
              <a:spcAft>
                <a:spcPts val="1200"/>
              </a:spcAft>
            </a:pPr>
            <a:r>
              <a:rPr lang="en-US" dirty="0" smtClean="0"/>
              <a:t>The CVAA also reinvigorated Section 255 of Communications Act</a:t>
            </a:r>
          </a:p>
          <a:p>
            <a:pPr>
              <a:spcAft>
                <a:spcPts val="1200"/>
              </a:spcAft>
            </a:pPr>
            <a:r>
              <a:rPr lang="en-US" dirty="0" smtClean="0"/>
              <a:t>Section 255 requires accessibility of telecom and interconnected VoIP services and equipment, call status features and voicemail/interactive menus:</a:t>
            </a:r>
          </a:p>
          <a:p>
            <a:pPr lvl="1"/>
            <a:r>
              <a:rPr lang="en-US" dirty="0" smtClean="0"/>
              <a:t>Applied to telecom, features, VM and menus in 2000</a:t>
            </a:r>
          </a:p>
          <a:p>
            <a:pPr lvl="1">
              <a:spcAft>
                <a:spcPts val="1200"/>
              </a:spcAft>
            </a:pPr>
            <a:r>
              <a:rPr lang="en-US" dirty="0" smtClean="0"/>
              <a:t>Extended to interconnected VoIP effective October 2007</a:t>
            </a:r>
          </a:p>
          <a:p>
            <a:pPr>
              <a:spcAft>
                <a:spcPts val="1200"/>
              </a:spcAft>
            </a:pPr>
            <a:r>
              <a:rPr lang="en-US" dirty="0" smtClean="0"/>
              <a:t>Includes similar accessibility, usability and compatibility requirements</a:t>
            </a:r>
          </a:p>
          <a:p>
            <a:pPr>
              <a:spcAft>
                <a:spcPts val="1200"/>
              </a:spcAft>
            </a:pPr>
            <a:r>
              <a:rPr lang="en-US" dirty="0" smtClean="0"/>
              <a:t>Standard is “readily achievable”- easily accomplished without much difficulty or expense</a:t>
            </a:r>
          </a:p>
          <a:p>
            <a:r>
              <a:rPr lang="en-US" dirty="0" smtClean="0"/>
              <a:t>Recordkeeping and enforcement provisions updated to be same as adopted for ACS</a:t>
            </a:r>
          </a:p>
          <a:p>
            <a:endParaRPr lang="en-US" dirty="0"/>
          </a:p>
        </p:txBody>
      </p:sp>
    </p:spTree>
    <p:extLst>
      <p:ext uri="{BB962C8B-B14F-4D97-AF65-F5344CB8AC3E}">
        <p14:creationId xmlns:p14="http://schemas.microsoft.com/office/powerpoint/2010/main" val="2533203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FCC Rules Implementing Section 255: </a:t>
            </a:r>
            <a:br>
              <a:rPr lang="en-US" dirty="0" smtClean="0"/>
            </a:br>
            <a:r>
              <a:rPr lang="en-US" dirty="0" smtClean="0"/>
              <a:t>47 C.F.R. Parts 6 and 7</a:t>
            </a:r>
            <a:endParaRPr lang="en-US" dirty="0"/>
          </a:p>
        </p:txBody>
      </p:sp>
      <p:sp>
        <p:nvSpPr>
          <p:cNvPr id="3" name="Content Placeholder 2"/>
          <p:cNvSpPr>
            <a:spLocks noGrp="1"/>
          </p:cNvSpPr>
          <p:nvPr>
            <p:ph idx="1"/>
          </p:nvPr>
        </p:nvSpPr>
        <p:spPr/>
        <p:txBody>
          <a:bodyPr/>
          <a:lstStyle/>
          <a:p>
            <a:r>
              <a:rPr lang="en-US" dirty="0" smtClean="0"/>
              <a:t>Part 6: Telecommunications and Interconnected VOIP services (including call features such as call forwarding) and CPE</a:t>
            </a:r>
          </a:p>
          <a:p>
            <a:pPr lvl="1"/>
            <a:r>
              <a:rPr lang="en-US" dirty="0" smtClean="0"/>
              <a:t>Subpart A: Scope</a:t>
            </a:r>
          </a:p>
          <a:p>
            <a:pPr lvl="1"/>
            <a:r>
              <a:rPr lang="en-US" dirty="0" smtClean="0"/>
              <a:t>Subpart B: Definitions</a:t>
            </a:r>
          </a:p>
          <a:p>
            <a:pPr lvl="1"/>
            <a:r>
              <a:rPr lang="en-US" dirty="0" smtClean="0"/>
              <a:t>Subpart C: Obligations</a:t>
            </a:r>
          </a:p>
          <a:p>
            <a:pPr lvl="1"/>
            <a:r>
              <a:rPr lang="en-US" dirty="0" smtClean="0"/>
              <a:t>Subpart D: Enforcement</a:t>
            </a:r>
          </a:p>
          <a:p>
            <a:r>
              <a:rPr lang="en-US" dirty="0" smtClean="0"/>
              <a:t>Part 7: Voicemail and interactive menu services and equipment</a:t>
            </a:r>
          </a:p>
          <a:p>
            <a:pPr lvl="1"/>
            <a:r>
              <a:rPr lang="en-US" dirty="0" smtClean="0"/>
              <a:t>Same subpart structure</a:t>
            </a:r>
            <a:endParaRPr lang="en-US" dirty="0"/>
          </a:p>
        </p:txBody>
      </p:sp>
    </p:spTree>
    <p:extLst>
      <p:ext uri="{BB962C8B-B14F-4D97-AF65-F5344CB8AC3E}">
        <p14:creationId xmlns:p14="http://schemas.microsoft.com/office/powerpoint/2010/main" val="342392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and Scope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7119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Covered Entities: ACS Defined</a:t>
            </a:r>
            <a:endParaRPr lang="en-US" b="1" dirty="0"/>
          </a:p>
        </p:txBody>
      </p:sp>
      <p:sp>
        <p:nvSpPr>
          <p:cNvPr id="3" name="Content Placeholder 2"/>
          <p:cNvSpPr>
            <a:spLocks noGrp="1"/>
          </p:cNvSpPr>
          <p:nvPr>
            <p:ph idx="1"/>
          </p:nvPr>
        </p:nvSpPr>
        <p:spPr/>
        <p:txBody>
          <a:bodyPr>
            <a:normAutofit fontScale="92500" lnSpcReduction="10000"/>
          </a:bodyPr>
          <a:lstStyle/>
          <a:p>
            <a:pPr>
              <a:lnSpc>
                <a:spcPct val="100000"/>
              </a:lnSpc>
              <a:spcAft>
                <a:spcPts val="1200"/>
              </a:spcAft>
            </a:pPr>
            <a:r>
              <a:rPr lang="en-US" dirty="0" smtClean="0"/>
              <a:t>Interconnected VoIP not covered by Section 255 and non-interconnected VOIP</a:t>
            </a:r>
          </a:p>
          <a:p>
            <a:pPr>
              <a:lnSpc>
                <a:spcPct val="100000"/>
              </a:lnSpc>
              <a:spcAft>
                <a:spcPts val="1200"/>
              </a:spcAft>
            </a:pPr>
            <a:r>
              <a:rPr lang="en-US" dirty="0" smtClean="0"/>
              <a:t>Electronic Messaging Services –real time or near real time non-voice messages in text between individuals over communications networks, e.g., emails, texts (not blog or on-line posts on social networking sites, human- or machine- to machine communications, or customized enterprise service)</a:t>
            </a:r>
          </a:p>
          <a:p>
            <a:pPr>
              <a:lnSpc>
                <a:spcPct val="100000"/>
              </a:lnSpc>
              <a:spcAft>
                <a:spcPts val="1200"/>
              </a:spcAft>
            </a:pPr>
            <a:r>
              <a:rPr lang="en-US" dirty="0" smtClean="0"/>
              <a:t>“Interoperable” video conferencing services that provide real time video communications, including audio, to enable sharing of information</a:t>
            </a:r>
          </a:p>
          <a:p>
            <a:pPr>
              <a:lnSpc>
                <a:spcPct val="100000"/>
              </a:lnSpc>
              <a:spcAft>
                <a:spcPts val="1200"/>
              </a:spcAft>
            </a:pPr>
            <a:r>
              <a:rPr lang="en-US" dirty="0"/>
              <a:t>Part 14, Subpart B</a:t>
            </a:r>
          </a:p>
          <a:p>
            <a:pPr>
              <a:lnSpc>
                <a:spcPct val="100000"/>
              </a:lnSpc>
              <a:spcAft>
                <a:spcPts val="1200"/>
              </a:spcAft>
            </a:pPr>
            <a:endParaRPr lang="en-US" dirty="0" smtClean="0"/>
          </a:p>
          <a:p>
            <a:pPr marL="0" indent="0">
              <a:buNone/>
            </a:pPr>
            <a:endParaRPr lang="en-US" dirty="0" smtClean="0"/>
          </a:p>
        </p:txBody>
      </p:sp>
    </p:spTree>
    <p:extLst>
      <p:ext uri="{BB962C8B-B14F-4D97-AF65-F5344CB8AC3E}">
        <p14:creationId xmlns:p14="http://schemas.microsoft.com/office/powerpoint/2010/main" val="172375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Covered ACS Examples</a:t>
            </a:r>
            <a:endParaRPr lang="en-US" b="1" dirty="0"/>
          </a:p>
        </p:txBody>
      </p:sp>
      <p:sp>
        <p:nvSpPr>
          <p:cNvPr id="3" name="Content Placeholder 2"/>
          <p:cNvSpPr>
            <a:spLocks noGrp="1"/>
          </p:cNvSpPr>
          <p:nvPr>
            <p:ph idx="1"/>
          </p:nvPr>
        </p:nvSpPr>
        <p:spPr>
          <a:xfrm>
            <a:off x="457200" y="1066800"/>
            <a:ext cx="8229600" cy="5410200"/>
          </a:xfrm>
        </p:spPr>
        <p:txBody>
          <a:bodyPr>
            <a:normAutofit fontScale="70000" lnSpcReduction="20000"/>
          </a:bodyPr>
          <a:lstStyle/>
          <a:p>
            <a:pPr>
              <a:spcAft>
                <a:spcPts val="1200"/>
              </a:spcAft>
            </a:pPr>
            <a:r>
              <a:rPr lang="en-US" dirty="0" smtClean="0"/>
              <a:t>Products or services that provide text messaging, instant messaging, e-mail or other text based communication</a:t>
            </a:r>
          </a:p>
          <a:p>
            <a:pPr lvl="1">
              <a:spcAft>
                <a:spcPts val="1200"/>
              </a:spcAft>
            </a:pPr>
            <a:r>
              <a:rPr lang="en-US" dirty="0" smtClean="0"/>
              <a:t>Web-based email, G-mail, Outlook web client, AOL Instant Messenger, iMessage, web based chat and portions of web sites that provide communication services like Facebook’s message service and related equipment – laptops, phones, tablets, set top boxes and gaming devices</a:t>
            </a:r>
          </a:p>
          <a:p>
            <a:pPr>
              <a:spcAft>
                <a:spcPts val="1200"/>
              </a:spcAft>
            </a:pPr>
            <a:r>
              <a:rPr lang="en-US" dirty="0" smtClean="0"/>
              <a:t>Products or services that provide non-interconnected VoIP based communication</a:t>
            </a:r>
          </a:p>
          <a:p>
            <a:pPr lvl="1">
              <a:spcAft>
                <a:spcPts val="1200"/>
              </a:spcAft>
            </a:pPr>
            <a:r>
              <a:rPr lang="en-US" dirty="0" smtClean="0"/>
              <a:t>Skype, Google Talk, Facebook Chat or any other chat services</a:t>
            </a:r>
          </a:p>
          <a:p>
            <a:pPr>
              <a:spcAft>
                <a:spcPts val="1200"/>
              </a:spcAft>
            </a:pPr>
            <a:r>
              <a:rPr lang="en-US" dirty="0" smtClean="0"/>
              <a:t>Products or services that provide video based communication</a:t>
            </a:r>
          </a:p>
          <a:p>
            <a:pPr lvl="1"/>
            <a:r>
              <a:rPr lang="en-US" dirty="0" smtClean="0"/>
              <a:t>Skype, Google hangouts and Facetime</a:t>
            </a:r>
          </a:p>
          <a:p>
            <a:pPr lvl="1">
              <a:spcAft>
                <a:spcPts val="1200"/>
              </a:spcAft>
            </a:pPr>
            <a:r>
              <a:rPr lang="en-US" dirty="0" smtClean="0"/>
              <a:t>Webinars and other products that allow for real-time video communication over the Internet</a:t>
            </a:r>
          </a:p>
          <a:p>
            <a:pPr>
              <a:spcAft>
                <a:spcPts val="1200"/>
              </a:spcAft>
            </a:pPr>
            <a:r>
              <a:rPr lang="en-US" dirty="0" smtClean="0"/>
              <a:t>Products or services that provide access to covered communication services</a:t>
            </a:r>
          </a:p>
          <a:p>
            <a:pPr lvl="1"/>
            <a:r>
              <a:rPr lang="en-US" dirty="0" smtClean="0"/>
              <a:t>Internet browsers</a:t>
            </a:r>
          </a:p>
          <a:p>
            <a:pPr lvl="1"/>
            <a:r>
              <a:rPr lang="en-US" dirty="0" smtClean="0"/>
              <a:t>E-mail and messaging clients, i.e., Microsoft Outlook and AOL instant Messenger</a:t>
            </a:r>
          </a:p>
        </p:txBody>
      </p:sp>
    </p:spTree>
    <p:extLst>
      <p:ext uri="{BB962C8B-B14F-4D97-AF65-F5344CB8AC3E}">
        <p14:creationId xmlns:p14="http://schemas.microsoft.com/office/powerpoint/2010/main" val="3594449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for ACS Accessibility</a:t>
            </a:r>
            <a:endParaRPr lang="en-US" dirty="0"/>
          </a:p>
        </p:txBody>
      </p:sp>
      <p:sp>
        <p:nvSpPr>
          <p:cNvPr id="3" name="Content Placeholder 2"/>
          <p:cNvSpPr>
            <a:spLocks noGrp="1"/>
          </p:cNvSpPr>
          <p:nvPr>
            <p:ph idx="1"/>
          </p:nvPr>
        </p:nvSpPr>
        <p:spPr/>
        <p:txBody>
          <a:bodyPr/>
          <a:lstStyle/>
          <a:p>
            <a:r>
              <a:rPr lang="en-US" dirty="0" smtClean="0"/>
              <a:t>Manufacturers of ACS end user equipment, network equipment and component software</a:t>
            </a:r>
            <a:endParaRPr lang="en-US" dirty="0"/>
          </a:p>
          <a:p>
            <a:r>
              <a:rPr lang="en-US" dirty="0" smtClean="0"/>
              <a:t>ACS provider interpreted broadly to include all entities that make ACS available in any manner</a:t>
            </a:r>
          </a:p>
          <a:p>
            <a:pPr lvl="1"/>
            <a:r>
              <a:rPr lang="en-US" dirty="0" smtClean="0"/>
              <a:t>E.g. those that make web based email available, those that provide non-interconnected VoIP services through applications that consumers download to their devices; those that provide texting services over cellular networks; providers of software that gives consumer ability to send and receive email, text messages or non-interconnected VoIP</a:t>
            </a:r>
            <a:endParaRPr lang="en-US" dirty="0"/>
          </a:p>
        </p:txBody>
      </p:sp>
    </p:spTree>
    <p:extLst>
      <p:ext uri="{BB962C8B-B14F-4D97-AF65-F5344CB8AC3E}">
        <p14:creationId xmlns:p14="http://schemas.microsoft.com/office/powerpoint/2010/main" val="1286249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Covered Entities: Section 255 Defined</a:t>
            </a:r>
            <a:br>
              <a:rPr lang="en-US" dirty="0" smtClean="0"/>
            </a:br>
            <a:endParaRPr lang="en-US" dirty="0"/>
          </a:p>
        </p:txBody>
      </p:sp>
      <p:sp>
        <p:nvSpPr>
          <p:cNvPr id="3" name="Content Placeholder 2"/>
          <p:cNvSpPr>
            <a:spLocks noGrp="1"/>
          </p:cNvSpPr>
          <p:nvPr>
            <p:ph idx="1"/>
          </p:nvPr>
        </p:nvSpPr>
        <p:spPr/>
        <p:txBody>
          <a:bodyPr/>
          <a:lstStyle/>
          <a:p>
            <a:r>
              <a:rPr lang="en-US" dirty="0" smtClean="0"/>
              <a:t>Telecommunications Service Providers</a:t>
            </a:r>
          </a:p>
          <a:p>
            <a:pPr lvl="1"/>
            <a:r>
              <a:rPr lang="en-US" dirty="0" smtClean="0"/>
              <a:t>Voice Service, Call Features, Voicemail, Menus</a:t>
            </a:r>
          </a:p>
          <a:p>
            <a:r>
              <a:rPr lang="en-US" dirty="0" smtClean="0"/>
              <a:t>Telecommunications Equipment and CPE Manufacturers</a:t>
            </a:r>
          </a:p>
          <a:p>
            <a:r>
              <a:rPr lang="en-US" dirty="0" smtClean="0"/>
              <a:t>Interconnected VoIP Service Providers</a:t>
            </a:r>
          </a:p>
          <a:p>
            <a:pPr lvl="1"/>
            <a:r>
              <a:rPr lang="en-US" dirty="0" smtClean="0"/>
              <a:t>Voice Service, Call Features, Voicemail, Menus</a:t>
            </a:r>
          </a:p>
          <a:p>
            <a:r>
              <a:rPr lang="en-US" dirty="0" smtClean="0"/>
              <a:t>Interconnected VoIP Equipment and CPE Manufacturers</a:t>
            </a:r>
            <a:endParaRPr lang="en-US" dirty="0"/>
          </a:p>
          <a:p>
            <a:pPr marL="0" indent="0">
              <a:buNone/>
            </a:pPr>
            <a:endParaRPr lang="en-US" dirty="0" smtClean="0"/>
          </a:p>
          <a:p>
            <a:endParaRPr lang="en-US" dirty="0" smtClean="0"/>
          </a:p>
        </p:txBody>
      </p:sp>
    </p:spTree>
    <p:extLst>
      <p:ext uri="{BB962C8B-B14F-4D97-AF65-F5344CB8AC3E}">
        <p14:creationId xmlns:p14="http://schemas.microsoft.com/office/powerpoint/2010/main" val="3766925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Covered Section 255 Examples</a:t>
            </a:r>
            <a:endParaRPr lang="en-US" b="1" dirty="0"/>
          </a:p>
        </p:txBody>
      </p:sp>
      <p:sp>
        <p:nvSpPr>
          <p:cNvPr id="3" name="Content Placeholder 2"/>
          <p:cNvSpPr>
            <a:spLocks noGrp="1"/>
          </p:cNvSpPr>
          <p:nvPr>
            <p:ph idx="1"/>
          </p:nvPr>
        </p:nvSpPr>
        <p:spPr>
          <a:xfrm>
            <a:off x="457200" y="1295400"/>
            <a:ext cx="8305800" cy="4830763"/>
          </a:xfrm>
        </p:spPr>
        <p:txBody>
          <a:bodyPr>
            <a:normAutofit/>
          </a:bodyPr>
          <a:lstStyle/>
          <a:p>
            <a:pPr>
              <a:spcAft>
                <a:spcPts val="1200"/>
              </a:spcAft>
            </a:pPr>
            <a:r>
              <a:rPr lang="en-US" dirty="0" smtClean="0"/>
              <a:t>Landline Telecom Carriers</a:t>
            </a:r>
          </a:p>
          <a:p>
            <a:pPr lvl="1">
              <a:spcAft>
                <a:spcPts val="1200"/>
              </a:spcAft>
            </a:pPr>
            <a:r>
              <a:rPr lang="en-US" dirty="0" smtClean="0"/>
              <a:t>Verizon and AT&amp;T</a:t>
            </a:r>
          </a:p>
          <a:p>
            <a:pPr>
              <a:spcAft>
                <a:spcPts val="1200"/>
              </a:spcAft>
            </a:pPr>
            <a:r>
              <a:rPr lang="en-US" dirty="0" smtClean="0"/>
              <a:t>Fixed </a:t>
            </a:r>
            <a:r>
              <a:rPr lang="en-US" dirty="0"/>
              <a:t>line, mobile or VOIP phones</a:t>
            </a:r>
          </a:p>
          <a:p>
            <a:pPr lvl="1">
              <a:spcAft>
                <a:spcPts val="1200"/>
              </a:spcAft>
            </a:pPr>
            <a:r>
              <a:rPr lang="en-US" dirty="0"/>
              <a:t>iPhone, Samsung Galaxy, Polycom VOIP Phone, Touch Tone </a:t>
            </a:r>
            <a:r>
              <a:rPr lang="en-US" dirty="0" smtClean="0"/>
              <a:t>Phones</a:t>
            </a:r>
          </a:p>
          <a:p>
            <a:pPr>
              <a:spcAft>
                <a:spcPts val="1200"/>
              </a:spcAft>
            </a:pPr>
            <a:r>
              <a:rPr lang="en-US" dirty="0"/>
              <a:t>Products or services that provide </a:t>
            </a:r>
            <a:r>
              <a:rPr lang="en-US" dirty="0" smtClean="0"/>
              <a:t>IP voice </a:t>
            </a:r>
            <a:r>
              <a:rPr lang="en-US" dirty="0"/>
              <a:t>based </a:t>
            </a:r>
            <a:r>
              <a:rPr lang="en-US" dirty="0" smtClean="0"/>
              <a:t>communication and connect to PSTN</a:t>
            </a:r>
            <a:endParaRPr lang="en-US" dirty="0"/>
          </a:p>
          <a:p>
            <a:pPr lvl="1"/>
            <a:r>
              <a:rPr lang="en-US" dirty="0" smtClean="0"/>
              <a:t>Comcast, Charter, Vonage, </a:t>
            </a:r>
            <a:r>
              <a:rPr lang="en-US" dirty="0"/>
              <a:t>Google </a:t>
            </a:r>
            <a:r>
              <a:rPr lang="en-US" dirty="0" smtClean="0"/>
              <a:t>Talk</a:t>
            </a:r>
          </a:p>
          <a:p>
            <a:pPr lvl="1"/>
            <a:endParaRPr lang="en-US" dirty="0"/>
          </a:p>
          <a:p>
            <a:pPr marL="457200" lvl="1" indent="0">
              <a:buNone/>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744107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Responsibility for 255 Compliance</a:t>
            </a:r>
            <a:endParaRPr lang="en-US" b="1" dirty="0"/>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pPr>
              <a:spcAft>
                <a:spcPts val="1200"/>
              </a:spcAft>
            </a:pPr>
            <a:r>
              <a:rPr lang="en-US" sz="2800" dirty="0" smtClean="0"/>
              <a:t>Communications Providers - includes all entities that make communications services available, including resellers and aggregators, and providers of software that gives consumers the ability to use communications (e.g., send/receive email or texts), such as user interfaces and browsers</a:t>
            </a:r>
          </a:p>
          <a:p>
            <a:pPr lvl="1">
              <a:spcAft>
                <a:spcPts val="1200"/>
              </a:spcAft>
            </a:pPr>
            <a:r>
              <a:rPr lang="en-US" sz="2300" dirty="0" smtClean="0"/>
              <a:t>Wholesale providers (e.g. IBBS/ALEC) and branded service resellers; FCC Form 499 Filers</a:t>
            </a:r>
          </a:p>
          <a:p>
            <a:pPr>
              <a:spcAft>
                <a:spcPts val="1200"/>
              </a:spcAft>
            </a:pPr>
            <a:r>
              <a:rPr lang="en-US" sz="2800" dirty="0" smtClean="0"/>
              <a:t>Communications Equipment Manufacturers - includes those that make or produce end user equipment, network equipment and software used for communications including the device and its operating system, user interface, application, network services, accessibility API and technology, and browser</a:t>
            </a:r>
          </a:p>
          <a:p>
            <a:pPr lvl="1"/>
            <a:r>
              <a:rPr lang="en-US" sz="2300" dirty="0" smtClean="0"/>
              <a:t>Firefox Thunderbird Messaging Client, Google Talk Client, AOL Instant Messenger</a:t>
            </a:r>
          </a:p>
        </p:txBody>
      </p:sp>
    </p:spTree>
    <p:extLst>
      <p:ext uri="{BB962C8B-B14F-4D97-AF65-F5344CB8AC3E}">
        <p14:creationId xmlns:p14="http://schemas.microsoft.com/office/powerpoint/2010/main" val="487605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72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r>
              <a:rPr lang="en-US" b="1" dirty="0" smtClean="0"/>
              <a:t>Agenda</a:t>
            </a:r>
          </a:p>
        </p:txBody>
      </p:sp>
      <p:sp>
        <p:nvSpPr>
          <p:cNvPr id="4099" name="Rectangle 3"/>
          <p:cNvSpPr>
            <a:spLocks noGrp="1" noChangeArrowheads="1"/>
          </p:cNvSpPr>
          <p:nvPr>
            <p:ph type="body" sz="half" idx="1"/>
          </p:nvPr>
        </p:nvSpPr>
        <p:spPr>
          <a:xfrm>
            <a:off x="152400" y="914400"/>
            <a:ext cx="4648200" cy="5562600"/>
          </a:xfrm>
        </p:spPr>
        <p:txBody>
          <a:bodyPr>
            <a:normAutofit/>
          </a:bodyPr>
          <a:lstStyle/>
          <a:p>
            <a:r>
              <a:rPr lang="en-US" dirty="0" smtClean="0"/>
              <a:t>Communications accessibility laws overview</a:t>
            </a:r>
          </a:p>
          <a:p>
            <a:r>
              <a:rPr lang="en-US" dirty="0" smtClean="0"/>
              <a:t>Covered entities, services and equipment</a:t>
            </a:r>
          </a:p>
          <a:p>
            <a:r>
              <a:rPr lang="en-US" dirty="0" smtClean="0"/>
              <a:t>Requirements governing design and development</a:t>
            </a:r>
          </a:p>
          <a:p>
            <a:r>
              <a:rPr lang="en-US" dirty="0" smtClean="0"/>
              <a:t>Recordkeeping and reporting requirements</a:t>
            </a:r>
          </a:p>
          <a:p>
            <a:r>
              <a:rPr lang="en-US" dirty="0" smtClean="0"/>
              <a:t>Real </a:t>
            </a:r>
            <a:r>
              <a:rPr lang="en-US" dirty="0" smtClean="0"/>
              <a:t>world implementation</a:t>
            </a:r>
          </a:p>
          <a:p>
            <a:endParaRPr lang="en-US" dirty="0" smtClean="0"/>
          </a:p>
        </p:txBody>
      </p:sp>
      <p:pic>
        <p:nvPicPr>
          <p:cNvPr id="4100" name="Picture 10" descr="page of a day time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789516" y="1956262"/>
            <a:ext cx="4060767" cy="3936076"/>
          </a:xfrm>
        </p:spPr>
      </p:pic>
    </p:spTree>
    <p:extLst>
      <p:ext uri="{BB962C8B-B14F-4D97-AF65-F5344CB8AC3E}">
        <p14:creationId xmlns:p14="http://schemas.microsoft.com/office/powerpoint/2010/main" val="2443216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Accessibility Requirement</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47 CFR14.20: covered ACS must be “accessible to and usable by” persons with disabilities, if achievable</a:t>
            </a:r>
          </a:p>
          <a:p>
            <a:r>
              <a:rPr lang="en-US" dirty="0" smtClean="0">
                <a:solidFill>
                  <a:schemeClr val="tx1"/>
                </a:solidFill>
              </a:rPr>
              <a:t>Can be built in or use third party solution available at nominal cost and supported</a:t>
            </a:r>
          </a:p>
          <a:p>
            <a:r>
              <a:rPr lang="en-US" dirty="0" smtClean="0">
                <a:solidFill>
                  <a:schemeClr val="tx1"/>
                </a:solidFill>
              </a:rPr>
              <a:t>If not achievable, must be compatible, if achievable</a:t>
            </a:r>
          </a:p>
          <a:p>
            <a:r>
              <a:rPr lang="en-US" dirty="0">
                <a:solidFill>
                  <a:schemeClr val="tx1"/>
                </a:solidFill>
              </a:rPr>
              <a:t>Pass Through – Network platforms and pass-through systems are responsible for ensuring that any standard accessibility information is maintained and not stripped out</a:t>
            </a:r>
            <a:endParaRPr lang="en-US" dirty="0" smtClean="0"/>
          </a:p>
        </p:txBody>
      </p:sp>
    </p:spTree>
    <p:extLst>
      <p:ext uri="{BB962C8B-B14F-4D97-AF65-F5344CB8AC3E}">
        <p14:creationId xmlns:p14="http://schemas.microsoft.com/office/powerpoint/2010/main" val="3039148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848600" cy="533400"/>
          </a:xfrm>
        </p:spPr>
        <p:txBody>
          <a:bodyPr>
            <a:normAutofit fontScale="90000"/>
          </a:bodyPr>
          <a:lstStyle/>
          <a:p>
            <a:r>
              <a:rPr lang="en-US" sz="3600" b="1" dirty="0" smtClean="0"/>
              <a:t>Requirements: Accessible</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5105400"/>
          </a:xfrm>
        </p:spPr>
        <p:txBody>
          <a:bodyPr>
            <a:noAutofit/>
          </a:bodyPr>
          <a:lstStyle/>
          <a:p>
            <a:pPr>
              <a:lnSpc>
                <a:spcPct val="100000"/>
              </a:lnSpc>
              <a:spcAft>
                <a:spcPts val="1200"/>
              </a:spcAft>
            </a:pPr>
            <a:r>
              <a:rPr lang="en-US" sz="2400" dirty="0" smtClean="0">
                <a:solidFill>
                  <a:schemeClr val="tx1"/>
                </a:solidFill>
              </a:rPr>
              <a:t>Accessible means that the input, control and mechanical functions of a covered service or device are locatable, identifiable and operable in accordance with FCC performance objectives.</a:t>
            </a:r>
          </a:p>
          <a:p>
            <a:pPr>
              <a:lnSpc>
                <a:spcPct val="100000"/>
              </a:lnSpc>
              <a:spcAft>
                <a:spcPts val="1200"/>
              </a:spcAft>
            </a:pPr>
            <a:r>
              <a:rPr lang="en-US" sz="2400" dirty="0" smtClean="0">
                <a:solidFill>
                  <a:schemeClr val="tx1"/>
                </a:solidFill>
              </a:rPr>
              <a:t>The FCC measures accessibility using 10 performance objectives geared toward specific disabilities defined in 47 CFR 14.21.</a:t>
            </a:r>
          </a:p>
          <a:p>
            <a:pPr>
              <a:lnSpc>
                <a:spcPct val="100000"/>
              </a:lnSpc>
              <a:spcAft>
                <a:spcPts val="1200"/>
              </a:spcAft>
            </a:pPr>
            <a:r>
              <a:rPr lang="en-US" sz="2400" dirty="0" smtClean="0">
                <a:solidFill>
                  <a:schemeClr val="tx1"/>
                </a:solidFill>
              </a:rPr>
              <a:t>User interface must also meet 9 criteria</a:t>
            </a:r>
          </a:p>
          <a:p>
            <a:pPr>
              <a:lnSpc>
                <a:spcPct val="100000"/>
              </a:lnSpc>
              <a:spcAft>
                <a:spcPts val="1200"/>
              </a:spcAft>
            </a:pPr>
            <a:r>
              <a:rPr lang="en-US" sz="2400" dirty="0" smtClean="0">
                <a:solidFill>
                  <a:schemeClr val="tx1"/>
                </a:solidFill>
              </a:rPr>
              <a:t>These performance objectives are the same as those defined for Section 255 requirements </a:t>
            </a:r>
          </a:p>
          <a:p>
            <a:pPr>
              <a:lnSpc>
                <a:spcPct val="100000"/>
              </a:lnSpc>
              <a:spcAft>
                <a:spcPts val="1200"/>
              </a:spcAft>
            </a:pPr>
            <a:r>
              <a:rPr lang="en-US" sz="2400" dirty="0" smtClean="0">
                <a:solidFill>
                  <a:schemeClr val="tx1"/>
                </a:solidFill>
              </a:rPr>
              <a:t>Performance objectives go well beyond user modalities defined in Section 508 requirements.</a:t>
            </a:r>
            <a:endParaRPr lang="en-US" dirty="0">
              <a:solidFill>
                <a:schemeClr val="tx1"/>
              </a:solidFill>
            </a:endParaRPr>
          </a:p>
          <a:p>
            <a:pPr>
              <a:lnSpc>
                <a:spcPct val="100000"/>
              </a:lnSpc>
              <a:spcAft>
                <a:spcPts val="1200"/>
              </a:spcAft>
            </a:pPr>
            <a:endParaRPr lang="en-US" sz="2400" dirty="0" smtClean="0">
              <a:solidFill>
                <a:schemeClr val="tx1"/>
              </a:solidFill>
            </a:endParaRPr>
          </a:p>
        </p:txBody>
      </p:sp>
    </p:spTree>
    <p:extLst>
      <p:ext uri="{BB962C8B-B14F-4D97-AF65-F5344CB8AC3E}">
        <p14:creationId xmlns:p14="http://schemas.microsoft.com/office/powerpoint/2010/main" val="2277783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FCC Accessibility Performance Objectives</a:t>
            </a:r>
            <a:endParaRPr lang="en-US" sz="3200" dirty="0"/>
          </a:p>
        </p:txBody>
      </p:sp>
      <p:sp>
        <p:nvSpPr>
          <p:cNvPr id="4" name="Content Placeholder 3"/>
          <p:cNvSpPr>
            <a:spLocks noGrp="1"/>
          </p:cNvSpPr>
          <p:nvPr>
            <p:ph idx="1"/>
          </p:nvPr>
        </p:nvSpPr>
        <p:spPr>
          <a:xfrm>
            <a:off x="304800" y="1066800"/>
            <a:ext cx="8305800" cy="5410200"/>
          </a:xfrm>
        </p:spPr>
        <p:txBody>
          <a:bodyPr>
            <a:normAutofit fontScale="92500" lnSpcReduction="20000"/>
          </a:bodyPr>
          <a:lstStyle/>
          <a:p>
            <a:pPr marL="0" indent="0">
              <a:spcAft>
                <a:spcPts val="1800"/>
              </a:spcAft>
              <a:buNone/>
            </a:pPr>
            <a:r>
              <a:rPr lang="en-US" sz="2700" dirty="0" smtClean="0">
                <a:solidFill>
                  <a:schemeClr val="tx1"/>
                </a:solidFill>
              </a:rPr>
              <a:t>Section 14.21(b)(1) defines accessible as</a:t>
            </a:r>
          </a:p>
          <a:p>
            <a:pPr>
              <a:spcAft>
                <a:spcPts val="1800"/>
              </a:spcAft>
            </a:pPr>
            <a:r>
              <a:rPr lang="en-US" sz="2000" dirty="0" smtClean="0">
                <a:solidFill>
                  <a:schemeClr val="tx1"/>
                </a:solidFill>
              </a:rPr>
              <a:t>(i) Operable without vision</a:t>
            </a:r>
          </a:p>
          <a:p>
            <a:pPr marL="571500">
              <a:spcAft>
                <a:spcPts val="1200"/>
              </a:spcAft>
            </a:pPr>
            <a:r>
              <a:rPr lang="en-US" sz="2400" dirty="0" smtClean="0">
                <a:solidFill>
                  <a:schemeClr val="tx1"/>
                </a:solidFill>
              </a:rPr>
              <a:t>(ii) Operable with low vision and limited or no hearing</a:t>
            </a:r>
          </a:p>
          <a:p>
            <a:pPr marL="571500">
              <a:spcAft>
                <a:spcPts val="1200"/>
              </a:spcAft>
            </a:pPr>
            <a:r>
              <a:rPr lang="en-US" sz="2400" dirty="0" smtClean="0">
                <a:solidFill>
                  <a:schemeClr val="tx1"/>
                </a:solidFill>
              </a:rPr>
              <a:t>(iii) Operable with little or no color perception</a:t>
            </a:r>
          </a:p>
          <a:p>
            <a:pPr marL="571500">
              <a:spcAft>
                <a:spcPts val="1200"/>
              </a:spcAft>
            </a:pPr>
            <a:r>
              <a:rPr lang="en-US" sz="2400" dirty="0" smtClean="0">
                <a:solidFill>
                  <a:schemeClr val="tx1"/>
                </a:solidFill>
              </a:rPr>
              <a:t>(iv) Operable without hearing</a:t>
            </a:r>
          </a:p>
          <a:p>
            <a:pPr marL="571500">
              <a:spcAft>
                <a:spcPts val="1200"/>
              </a:spcAft>
            </a:pPr>
            <a:r>
              <a:rPr lang="en-US" sz="2400" dirty="0" smtClean="0">
                <a:solidFill>
                  <a:schemeClr val="tx1"/>
                </a:solidFill>
              </a:rPr>
              <a:t>(v) Operable with limited manual dexterity</a:t>
            </a:r>
          </a:p>
          <a:p>
            <a:pPr marL="571500">
              <a:spcAft>
                <a:spcPts val="1200"/>
              </a:spcAft>
            </a:pPr>
            <a:r>
              <a:rPr lang="en-US" sz="2400" dirty="0" smtClean="0">
                <a:solidFill>
                  <a:schemeClr val="tx1"/>
                </a:solidFill>
              </a:rPr>
              <a:t>(vi) Operable with limited reach and strength</a:t>
            </a:r>
          </a:p>
          <a:p>
            <a:pPr marL="571500">
              <a:spcAft>
                <a:spcPts val="1200"/>
              </a:spcAft>
            </a:pPr>
            <a:r>
              <a:rPr lang="en-US" sz="2400" dirty="0" smtClean="0">
                <a:solidFill>
                  <a:schemeClr val="tx1"/>
                </a:solidFill>
              </a:rPr>
              <a:t>(vii) Operable with a Prosthetic Device</a:t>
            </a:r>
          </a:p>
          <a:p>
            <a:pPr marL="571500">
              <a:spcAft>
                <a:spcPts val="1200"/>
              </a:spcAft>
            </a:pPr>
            <a:r>
              <a:rPr lang="en-US" sz="2400" dirty="0" smtClean="0">
                <a:solidFill>
                  <a:schemeClr val="tx1"/>
                </a:solidFill>
              </a:rPr>
              <a:t>(viii) Operable without time-dependent controls</a:t>
            </a:r>
          </a:p>
          <a:p>
            <a:pPr marL="571500">
              <a:spcAft>
                <a:spcPts val="1200"/>
              </a:spcAft>
            </a:pPr>
            <a:r>
              <a:rPr lang="en-US" sz="2400" dirty="0" smtClean="0">
                <a:solidFill>
                  <a:schemeClr val="tx1"/>
                </a:solidFill>
              </a:rPr>
              <a:t>(ix) Operable without speech</a:t>
            </a:r>
          </a:p>
          <a:p>
            <a:pPr marL="571500">
              <a:spcAft>
                <a:spcPts val="1200"/>
              </a:spcAft>
            </a:pPr>
            <a:r>
              <a:rPr lang="en-US" sz="2400" dirty="0" smtClean="0">
                <a:solidFill>
                  <a:schemeClr val="tx1"/>
                </a:solidFill>
              </a:rPr>
              <a:t>(x) Operable with limited cognitive skills</a:t>
            </a:r>
            <a:endParaRPr lang="en-US" sz="2400" dirty="0">
              <a:solidFill>
                <a:schemeClr val="tx1"/>
              </a:solidFill>
            </a:endParaRPr>
          </a:p>
        </p:txBody>
      </p:sp>
    </p:spTree>
    <p:extLst>
      <p:ext uri="{BB962C8B-B14F-4D97-AF65-F5344CB8AC3E}">
        <p14:creationId xmlns:p14="http://schemas.microsoft.com/office/powerpoint/2010/main" val="808931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FCC User Interface Requirements</a:t>
            </a:r>
            <a:endParaRPr lang="en-US" sz="3200" dirty="0"/>
          </a:p>
        </p:txBody>
      </p:sp>
      <p:sp>
        <p:nvSpPr>
          <p:cNvPr id="3" name="Text Placeholder 2"/>
          <p:cNvSpPr>
            <a:spLocks noGrp="1"/>
          </p:cNvSpPr>
          <p:nvPr>
            <p:ph type="body" sz="quarter" idx="10"/>
          </p:nvPr>
        </p:nvSpPr>
        <p:spPr/>
        <p:txBody>
          <a:bodyPr>
            <a:normAutofit lnSpcReduction="10000"/>
          </a:bodyPr>
          <a:lstStyle/>
          <a:p>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Section 14.21(b)(2): Information necessary to operate and use covered products (such as text, images, icons, labels, sounds or cues) must ensure:</a:t>
            </a:r>
          </a:p>
          <a:p>
            <a:pPr lvl="1"/>
            <a:r>
              <a:rPr lang="en-US" dirty="0" smtClean="0"/>
              <a:t>Availability of visual information (for blind)</a:t>
            </a:r>
          </a:p>
          <a:p>
            <a:pPr lvl="1"/>
            <a:r>
              <a:rPr lang="en-US" dirty="0" smtClean="0"/>
              <a:t>Availability of visual information for low vision users</a:t>
            </a:r>
          </a:p>
          <a:p>
            <a:pPr lvl="1"/>
            <a:r>
              <a:rPr lang="en-US" dirty="0" smtClean="0"/>
              <a:t>Access to moving text</a:t>
            </a:r>
          </a:p>
          <a:p>
            <a:pPr lvl="1"/>
            <a:r>
              <a:rPr lang="en-US" dirty="0" smtClean="0"/>
              <a:t>Availability of auditory information (for deaf)</a:t>
            </a:r>
          </a:p>
          <a:p>
            <a:pPr lvl="1"/>
            <a:r>
              <a:rPr lang="en-US" dirty="0" smtClean="0"/>
              <a:t>Availability of auditory information for hard of hearing</a:t>
            </a:r>
          </a:p>
          <a:p>
            <a:pPr lvl="1"/>
            <a:r>
              <a:rPr lang="en-US" dirty="0" smtClean="0"/>
              <a:t>Prevention of visually induced seizures</a:t>
            </a:r>
          </a:p>
          <a:p>
            <a:pPr lvl="1"/>
            <a:r>
              <a:rPr lang="en-US" dirty="0" smtClean="0"/>
              <a:t>Availability of audio cut off</a:t>
            </a:r>
          </a:p>
          <a:p>
            <a:pPr lvl="1"/>
            <a:r>
              <a:rPr lang="en-US" dirty="0" smtClean="0"/>
              <a:t>Non-interference with hearing technologies</a:t>
            </a:r>
          </a:p>
          <a:p>
            <a:pPr lvl="1"/>
            <a:r>
              <a:rPr lang="en-US" dirty="0" smtClean="0"/>
              <a:t>Hearing Aid Coupling</a:t>
            </a:r>
            <a:endParaRPr lang="en-US" dirty="0"/>
          </a:p>
        </p:txBody>
      </p:sp>
    </p:spTree>
    <p:extLst>
      <p:ext uri="{BB962C8B-B14F-4D97-AF65-F5344CB8AC3E}">
        <p14:creationId xmlns:p14="http://schemas.microsoft.com/office/powerpoint/2010/main" val="2835821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Design/Development</a:t>
            </a:r>
            <a:endParaRPr lang="en-US" dirty="0"/>
          </a:p>
        </p:txBody>
      </p:sp>
      <p:sp>
        <p:nvSpPr>
          <p:cNvPr id="3" name="Content Placeholder 2"/>
          <p:cNvSpPr>
            <a:spLocks noGrp="1"/>
          </p:cNvSpPr>
          <p:nvPr>
            <p:ph idx="1"/>
          </p:nvPr>
        </p:nvSpPr>
        <p:spPr/>
        <p:txBody>
          <a:bodyPr/>
          <a:lstStyle/>
          <a:p>
            <a:r>
              <a:rPr lang="en-US" dirty="0" smtClean="0">
                <a:solidFill>
                  <a:schemeClr val="tx1"/>
                </a:solidFill>
              </a:rPr>
              <a:t>Part 14, Rule 14.20(b) requires </a:t>
            </a:r>
          </a:p>
          <a:p>
            <a:pPr lvl="1"/>
            <a:r>
              <a:rPr lang="en-US" dirty="0" smtClean="0">
                <a:solidFill>
                  <a:schemeClr val="tx1"/>
                </a:solidFill>
              </a:rPr>
              <a:t>ACS manufacturers and service providers to consider performance objectives at the design stage as early as possible and to implement them, if achievable</a:t>
            </a:r>
          </a:p>
          <a:p>
            <a:pPr lvl="1"/>
            <a:r>
              <a:rPr lang="en-US" dirty="0" smtClean="0">
                <a:solidFill>
                  <a:schemeClr val="tx1"/>
                </a:solidFill>
              </a:rPr>
              <a:t>Must identify barriers to accessibility and usability as part of such evaluation</a:t>
            </a:r>
          </a:p>
          <a:p>
            <a:r>
              <a:rPr lang="en-US" dirty="0" smtClean="0">
                <a:solidFill>
                  <a:schemeClr val="tx1"/>
                </a:solidFill>
              </a:rPr>
              <a:t>Record keeping requirements infer that outreach to disabled communities is required at this stage</a:t>
            </a:r>
          </a:p>
        </p:txBody>
      </p:sp>
    </p:spTree>
    <p:extLst>
      <p:ext uri="{BB962C8B-B14F-4D97-AF65-F5344CB8AC3E}">
        <p14:creationId xmlns:p14="http://schemas.microsoft.com/office/powerpoint/2010/main" val="1909398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848600" cy="533400"/>
          </a:xfrm>
        </p:spPr>
        <p:txBody>
          <a:bodyPr>
            <a:normAutofit fontScale="90000"/>
          </a:bodyPr>
          <a:lstStyle/>
          <a:p>
            <a:r>
              <a:rPr lang="en-US" sz="3600" b="1" dirty="0" smtClean="0"/>
              <a:t/>
            </a:r>
            <a:br>
              <a:rPr lang="en-US" sz="3600" b="1" dirty="0" smtClean="0"/>
            </a:br>
            <a:r>
              <a:rPr lang="en-US" sz="3600" b="1" dirty="0" smtClean="0"/>
              <a:t>Measuring Accessibility Compliance </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562600"/>
          </a:xfrm>
        </p:spPr>
        <p:txBody>
          <a:bodyPr>
            <a:normAutofit/>
          </a:bodyPr>
          <a:lstStyle/>
          <a:p>
            <a:pPr>
              <a:lnSpc>
                <a:spcPct val="100000"/>
              </a:lnSpc>
              <a:spcAft>
                <a:spcPts val="1200"/>
              </a:spcAft>
            </a:pPr>
            <a:r>
              <a:rPr lang="en-US" dirty="0" smtClean="0">
                <a:solidFill>
                  <a:schemeClr val="tx1"/>
                </a:solidFill>
              </a:rPr>
              <a:t>Focus of the requirements under CVAA are functional in nature rather than normative in nature (i.e., standards driven) as often provided in other accessibility standards.</a:t>
            </a:r>
          </a:p>
          <a:p>
            <a:pPr>
              <a:lnSpc>
                <a:spcPct val="100000"/>
              </a:lnSpc>
              <a:spcAft>
                <a:spcPts val="1200"/>
              </a:spcAft>
            </a:pPr>
            <a:r>
              <a:rPr lang="en-US" dirty="0" smtClean="0">
                <a:solidFill>
                  <a:schemeClr val="tx1"/>
                </a:solidFill>
              </a:rPr>
              <a:t>Ultimate concern is that people with disabilities can utilize the covered products and services</a:t>
            </a:r>
          </a:p>
          <a:p>
            <a:pPr lvl="1"/>
            <a:r>
              <a:rPr lang="en-US" dirty="0" smtClean="0">
                <a:solidFill>
                  <a:schemeClr val="tx1"/>
                </a:solidFill>
              </a:rPr>
              <a:t>Meeting a specific technical standard is mainly important as a means to this end.</a:t>
            </a:r>
          </a:p>
          <a:p>
            <a:pPr marL="457200" lvl="1" indent="0">
              <a:buNone/>
            </a:pPr>
            <a:endParaRPr lang="en-US" dirty="0" smtClean="0">
              <a:solidFill>
                <a:schemeClr val="tx1"/>
              </a:solidFill>
            </a:endParaRPr>
          </a:p>
        </p:txBody>
      </p:sp>
    </p:spTree>
    <p:extLst>
      <p:ext uri="{BB962C8B-B14F-4D97-AF65-F5344CB8AC3E}">
        <p14:creationId xmlns:p14="http://schemas.microsoft.com/office/powerpoint/2010/main" val="2023544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Accessibility Compliance</a:t>
            </a:r>
            <a:endParaRPr lang="en-US" dirty="0"/>
          </a:p>
        </p:txBody>
      </p:sp>
      <p:sp>
        <p:nvSpPr>
          <p:cNvPr id="3" name="Content Placeholder 2"/>
          <p:cNvSpPr>
            <a:spLocks noGrp="1"/>
          </p:cNvSpPr>
          <p:nvPr>
            <p:ph idx="1"/>
          </p:nvPr>
        </p:nvSpPr>
        <p:spPr/>
        <p:txBody>
          <a:bodyPr>
            <a:normAutofit/>
          </a:bodyPr>
          <a:lstStyle/>
          <a:p>
            <a:r>
              <a:rPr lang="en-US" dirty="0" smtClean="0"/>
              <a:t>FCC has provided some guidance for acceptable solutions:</a:t>
            </a:r>
          </a:p>
          <a:p>
            <a:pPr lvl="1"/>
            <a:r>
              <a:rPr lang="en-US" dirty="0">
                <a:solidFill>
                  <a:schemeClr val="tx1"/>
                </a:solidFill>
              </a:rPr>
              <a:t>US Access Board –tasked to develop technical standards – has been trying for over four years – with recommendations from TEITAC; still in ANPRM stage.</a:t>
            </a:r>
          </a:p>
          <a:p>
            <a:pPr lvl="1"/>
            <a:r>
              <a:rPr lang="en-US" dirty="0" smtClean="0">
                <a:solidFill>
                  <a:schemeClr val="tx1"/>
                </a:solidFill>
              </a:rPr>
              <a:t>Provider of web-based email service could build to W3C </a:t>
            </a:r>
            <a:r>
              <a:rPr lang="en-US" dirty="0">
                <a:solidFill>
                  <a:schemeClr val="tx1"/>
                </a:solidFill>
              </a:rPr>
              <a:t>Web Content Accessibility Guidelines V. </a:t>
            </a:r>
            <a:r>
              <a:rPr lang="en-US" dirty="0" smtClean="0">
                <a:solidFill>
                  <a:schemeClr val="tx1"/>
                </a:solidFill>
              </a:rPr>
              <a:t>2.0</a:t>
            </a:r>
          </a:p>
          <a:p>
            <a:pPr lvl="1"/>
            <a:r>
              <a:rPr lang="en-US" dirty="0" smtClean="0">
                <a:solidFill>
                  <a:schemeClr val="tx1"/>
                </a:solidFill>
              </a:rPr>
              <a:t>Services downloaded to operating system (OS) of desktop could be coded to work with Accessibility API for the OS of the device  (i.e., IOS, Android, Microsoft Active Accessibility)</a:t>
            </a:r>
            <a:endParaRPr lang="en-US" dirty="0">
              <a:solidFill>
                <a:schemeClr val="tx1"/>
              </a:solidFill>
            </a:endParaRPr>
          </a:p>
          <a:p>
            <a:endParaRPr lang="en-US" dirty="0"/>
          </a:p>
        </p:txBody>
      </p:sp>
    </p:spTree>
    <p:extLst>
      <p:ext uri="{BB962C8B-B14F-4D97-AF65-F5344CB8AC3E}">
        <p14:creationId xmlns:p14="http://schemas.microsoft.com/office/powerpoint/2010/main" val="2286204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Rule of Construction</a:t>
            </a:r>
            <a:endParaRPr lang="en-US" sz="3200" dirty="0"/>
          </a:p>
        </p:txBody>
      </p:sp>
      <p:sp>
        <p:nvSpPr>
          <p:cNvPr id="6" name="Content Placeholder 5"/>
          <p:cNvSpPr>
            <a:spLocks noGrp="1"/>
          </p:cNvSpPr>
          <p:nvPr>
            <p:ph idx="1"/>
          </p:nvPr>
        </p:nvSpPr>
        <p:spPr>
          <a:xfrm>
            <a:off x="457200" y="1143000"/>
            <a:ext cx="8229600" cy="5334000"/>
          </a:xfrm>
        </p:spPr>
        <p:txBody>
          <a:bodyPr>
            <a:normAutofit fontScale="85000" lnSpcReduction="10000"/>
          </a:bodyPr>
          <a:lstStyle/>
          <a:p>
            <a:pPr>
              <a:spcAft>
                <a:spcPts val="1200"/>
              </a:spcAft>
            </a:pPr>
            <a:r>
              <a:rPr lang="en-US" dirty="0" smtClean="0">
                <a:solidFill>
                  <a:schemeClr val="tx1"/>
                </a:solidFill>
              </a:rPr>
              <a:t>Section 716(j) of the CVAA provides rule of construction:</a:t>
            </a:r>
          </a:p>
          <a:p>
            <a:pPr lvl="1">
              <a:spcAft>
                <a:spcPts val="1200"/>
              </a:spcAft>
            </a:pPr>
            <a:r>
              <a:rPr lang="en-US" dirty="0" smtClean="0">
                <a:solidFill>
                  <a:schemeClr val="tx1"/>
                </a:solidFill>
              </a:rPr>
              <a:t>“This section shall not be construed to require a manufacturer of equipment used for advanced communications or a provider of advanced communications services to make every feature and function of every device or service accessible for every disability.”</a:t>
            </a:r>
          </a:p>
          <a:p>
            <a:pPr>
              <a:spcAft>
                <a:spcPts val="1200"/>
              </a:spcAft>
            </a:pPr>
            <a:r>
              <a:rPr lang="en-US" dirty="0" smtClean="0">
                <a:solidFill>
                  <a:schemeClr val="tx1"/>
                </a:solidFill>
              </a:rPr>
              <a:t>FCC rules reflect this concept in achievability criteria– i.e., offers different services at different price points</a:t>
            </a:r>
          </a:p>
          <a:p>
            <a:pPr>
              <a:spcAft>
                <a:spcPts val="1200"/>
              </a:spcAft>
            </a:pPr>
            <a:r>
              <a:rPr lang="en-US" dirty="0" smtClean="0">
                <a:solidFill>
                  <a:schemeClr val="tx1"/>
                </a:solidFill>
              </a:rPr>
              <a:t>Conceptually the FCC doesn’t require every product to conform to every user need; there just need to be solutions for various different modalities across the entire product line</a:t>
            </a:r>
          </a:p>
          <a:p>
            <a:r>
              <a:rPr lang="en-US" dirty="0" smtClean="0">
                <a:solidFill>
                  <a:schemeClr val="tx1"/>
                </a:solidFill>
              </a:rPr>
              <a:t>Practically how this will be interpreted in the enforcement process is still very much an open question</a:t>
            </a:r>
            <a:endParaRPr lang="en-US" dirty="0">
              <a:solidFill>
                <a:schemeClr val="tx1"/>
              </a:solidFill>
            </a:endParaRPr>
          </a:p>
        </p:txBody>
      </p:sp>
    </p:spTree>
    <p:extLst>
      <p:ext uri="{BB962C8B-B14F-4D97-AF65-F5344CB8AC3E}">
        <p14:creationId xmlns:p14="http://schemas.microsoft.com/office/powerpoint/2010/main" val="2105093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Waivers and Exemptions</a:t>
            </a:r>
            <a:endParaRPr lang="en-US" sz="3200" dirty="0"/>
          </a:p>
        </p:txBody>
      </p:sp>
      <p:sp>
        <p:nvSpPr>
          <p:cNvPr id="6" name="Content Placeholder 5"/>
          <p:cNvSpPr>
            <a:spLocks noGrp="1"/>
          </p:cNvSpPr>
          <p:nvPr>
            <p:ph idx="1"/>
          </p:nvPr>
        </p:nvSpPr>
        <p:spPr>
          <a:xfrm>
            <a:off x="457200" y="1066800"/>
            <a:ext cx="8229600" cy="5410200"/>
          </a:xfrm>
        </p:spPr>
        <p:txBody>
          <a:bodyPr>
            <a:normAutofit fontScale="92500" lnSpcReduction="10000"/>
          </a:bodyPr>
          <a:lstStyle/>
          <a:p>
            <a:pPr>
              <a:spcAft>
                <a:spcPts val="1200"/>
              </a:spcAft>
            </a:pPr>
            <a:r>
              <a:rPr lang="en-US" dirty="0" smtClean="0">
                <a:solidFill>
                  <a:schemeClr val="tx1"/>
                </a:solidFill>
              </a:rPr>
              <a:t>Customized Equipment or Services</a:t>
            </a:r>
          </a:p>
          <a:p>
            <a:pPr lvl="1">
              <a:spcAft>
                <a:spcPts val="1200"/>
              </a:spcAft>
            </a:pPr>
            <a:r>
              <a:rPr lang="en-US" dirty="0" smtClean="0">
                <a:solidFill>
                  <a:schemeClr val="tx1"/>
                </a:solidFill>
              </a:rPr>
              <a:t>Exempt by statute</a:t>
            </a:r>
          </a:p>
          <a:p>
            <a:pPr>
              <a:spcAft>
                <a:spcPts val="1200"/>
              </a:spcAft>
            </a:pPr>
            <a:r>
              <a:rPr lang="en-US" dirty="0" smtClean="0">
                <a:solidFill>
                  <a:schemeClr val="tx1"/>
                </a:solidFill>
              </a:rPr>
              <a:t>Primary Purpose Waivers</a:t>
            </a:r>
          </a:p>
          <a:p>
            <a:pPr lvl="1">
              <a:spcAft>
                <a:spcPts val="1200"/>
              </a:spcAft>
            </a:pPr>
            <a:r>
              <a:rPr lang="en-US" dirty="0" smtClean="0">
                <a:solidFill>
                  <a:schemeClr val="tx1"/>
                </a:solidFill>
              </a:rPr>
              <a:t>The FCC declined to adopt class based waivers in the rules but has granted requested “Primary Purpose Waivers” to NCTA (set top boxes), CEA (IPTVs and DVDs) and ESA (certain classes of gaming devices), that have communications components that are not device’s primary purpose.</a:t>
            </a:r>
          </a:p>
          <a:p>
            <a:r>
              <a:rPr lang="en-US" dirty="0" smtClean="0">
                <a:solidFill>
                  <a:schemeClr val="tx1"/>
                </a:solidFill>
              </a:rPr>
              <a:t>User Installed Apps – Manufacturer is not responsible for software that end users independently install or choose to use in the cloud but is responsible for software that it directs the consumer to install to use the product or service.</a:t>
            </a:r>
          </a:p>
        </p:txBody>
      </p:sp>
    </p:spTree>
    <p:extLst>
      <p:ext uri="{BB962C8B-B14F-4D97-AF65-F5344CB8AC3E}">
        <p14:creationId xmlns:p14="http://schemas.microsoft.com/office/powerpoint/2010/main" val="2062242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Third Party Solutions</a:t>
            </a:r>
            <a:endParaRPr lang="en-US" sz="3200" dirty="0"/>
          </a:p>
        </p:txBody>
      </p:sp>
      <p:sp>
        <p:nvSpPr>
          <p:cNvPr id="6" name="Content Placeholder 5"/>
          <p:cNvSpPr>
            <a:spLocks noGrp="1"/>
          </p:cNvSpPr>
          <p:nvPr>
            <p:ph idx="1"/>
          </p:nvPr>
        </p:nvSpPr>
        <p:spPr>
          <a:xfrm>
            <a:off x="457200" y="1143000"/>
            <a:ext cx="8305800" cy="5334000"/>
          </a:xfrm>
        </p:spPr>
        <p:txBody>
          <a:bodyPr>
            <a:normAutofit fontScale="25000" lnSpcReduction="20000"/>
          </a:bodyPr>
          <a:lstStyle/>
          <a:p>
            <a:pPr>
              <a:lnSpc>
                <a:spcPct val="120000"/>
              </a:lnSpc>
              <a:spcAft>
                <a:spcPts val="1200"/>
              </a:spcAft>
            </a:pPr>
            <a:r>
              <a:rPr lang="en-US" sz="9600" dirty="0" smtClean="0">
                <a:solidFill>
                  <a:schemeClr val="tx1"/>
                </a:solidFill>
              </a:rPr>
              <a:t>Regulations provide for achieving accessibility through the use of such third party solutions but must </a:t>
            </a:r>
          </a:p>
          <a:p>
            <a:pPr lvl="1">
              <a:lnSpc>
                <a:spcPct val="120000"/>
              </a:lnSpc>
              <a:spcAft>
                <a:spcPts val="1200"/>
              </a:spcAft>
            </a:pPr>
            <a:r>
              <a:rPr lang="en-US" sz="9200" dirty="0" smtClean="0">
                <a:solidFill>
                  <a:schemeClr val="tx1"/>
                </a:solidFill>
              </a:rPr>
              <a:t>Make available at nominal cost i.e., small enough not to factor into consumer decision to acquire</a:t>
            </a:r>
          </a:p>
          <a:p>
            <a:pPr lvl="1">
              <a:lnSpc>
                <a:spcPct val="120000"/>
              </a:lnSpc>
              <a:spcAft>
                <a:spcPts val="1200"/>
              </a:spcAft>
            </a:pPr>
            <a:r>
              <a:rPr lang="en-US" sz="9200" dirty="0" smtClean="0">
                <a:solidFill>
                  <a:schemeClr val="tx1"/>
                </a:solidFill>
              </a:rPr>
              <a:t>Identify </a:t>
            </a:r>
            <a:r>
              <a:rPr lang="en-US" sz="9200" dirty="0">
                <a:solidFill>
                  <a:schemeClr val="tx1"/>
                </a:solidFill>
              </a:rPr>
              <a:t>the solution</a:t>
            </a:r>
          </a:p>
          <a:p>
            <a:pPr lvl="1">
              <a:lnSpc>
                <a:spcPct val="120000"/>
              </a:lnSpc>
              <a:spcAft>
                <a:spcPts val="1200"/>
              </a:spcAft>
            </a:pPr>
            <a:r>
              <a:rPr lang="en-US" sz="9200" dirty="0" smtClean="0">
                <a:solidFill>
                  <a:schemeClr val="tx1"/>
                </a:solidFill>
              </a:rPr>
              <a:t>Notify </a:t>
            </a:r>
            <a:r>
              <a:rPr lang="en-US" sz="9200" dirty="0">
                <a:solidFill>
                  <a:schemeClr val="tx1"/>
                </a:solidFill>
              </a:rPr>
              <a:t>consumers of the solution</a:t>
            </a:r>
          </a:p>
          <a:p>
            <a:pPr lvl="1">
              <a:lnSpc>
                <a:spcPct val="120000"/>
              </a:lnSpc>
              <a:spcAft>
                <a:spcPts val="1200"/>
              </a:spcAft>
            </a:pPr>
            <a:r>
              <a:rPr lang="en-US" sz="9200" dirty="0" smtClean="0">
                <a:solidFill>
                  <a:schemeClr val="tx1"/>
                </a:solidFill>
              </a:rPr>
              <a:t>Ensure solution readily </a:t>
            </a:r>
            <a:r>
              <a:rPr lang="en-US" sz="9200" dirty="0">
                <a:solidFill>
                  <a:schemeClr val="tx1"/>
                </a:solidFill>
              </a:rPr>
              <a:t>available “around the same time as when the product or service is purchased ” </a:t>
            </a:r>
          </a:p>
          <a:p>
            <a:pPr lvl="1">
              <a:lnSpc>
                <a:spcPct val="120000"/>
              </a:lnSpc>
              <a:spcAft>
                <a:spcPts val="1200"/>
              </a:spcAft>
            </a:pPr>
            <a:r>
              <a:rPr lang="en-US" sz="9200" dirty="0" smtClean="0">
                <a:solidFill>
                  <a:schemeClr val="tx1"/>
                </a:solidFill>
              </a:rPr>
              <a:t>Find </a:t>
            </a:r>
            <a:r>
              <a:rPr lang="en-US" sz="9200" dirty="0">
                <a:solidFill>
                  <a:schemeClr val="tx1"/>
                </a:solidFill>
              </a:rPr>
              <a:t>and </a:t>
            </a:r>
            <a:r>
              <a:rPr lang="en-US" sz="9200" dirty="0" smtClean="0">
                <a:solidFill>
                  <a:schemeClr val="tx1"/>
                </a:solidFill>
              </a:rPr>
              <a:t>arrange </a:t>
            </a:r>
            <a:r>
              <a:rPr lang="en-US" sz="9200" dirty="0">
                <a:solidFill>
                  <a:schemeClr val="tx1"/>
                </a:solidFill>
              </a:rPr>
              <a:t>to install the solution</a:t>
            </a:r>
          </a:p>
          <a:p>
            <a:pPr lvl="1">
              <a:lnSpc>
                <a:spcPct val="120000"/>
              </a:lnSpc>
              <a:spcAft>
                <a:spcPts val="1200"/>
              </a:spcAft>
            </a:pPr>
            <a:r>
              <a:rPr lang="en-US" sz="9200" dirty="0" smtClean="0">
                <a:solidFill>
                  <a:schemeClr val="tx1"/>
                </a:solidFill>
              </a:rPr>
              <a:t>Provide support </a:t>
            </a:r>
            <a:r>
              <a:rPr lang="en-US" sz="9200" dirty="0">
                <a:solidFill>
                  <a:schemeClr val="tx1"/>
                </a:solidFill>
              </a:rPr>
              <a:t>for the </a:t>
            </a:r>
            <a:r>
              <a:rPr lang="en-US" sz="9200" dirty="0" smtClean="0">
                <a:solidFill>
                  <a:schemeClr val="tx1"/>
                </a:solidFill>
              </a:rPr>
              <a:t>solution for </a:t>
            </a:r>
            <a:r>
              <a:rPr lang="en-US" sz="9200" dirty="0">
                <a:solidFill>
                  <a:schemeClr val="tx1"/>
                </a:solidFill>
              </a:rPr>
              <a:t>the longer of the life of the primary product or two years after the third-party solution is no longer available. </a:t>
            </a:r>
          </a:p>
          <a:p>
            <a:pPr marL="0" indent="0">
              <a:buNone/>
            </a:pPr>
            <a:endParaRPr lang="en-US" dirty="0" smtClean="0"/>
          </a:p>
        </p:txBody>
      </p:sp>
    </p:spTree>
    <p:extLst>
      <p:ext uri="{BB962C8B-B14F-4D97-AF65-F5344CB8AC3E}">
        <p14:creationId xmlns:p14="http://schemas.microsoft.com/office/powerpoint/2010/main" val="352806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Overview</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703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Third Party Solutions</a:t>
            </a:r>
            <a:endParaRPr lang="en-US" sz="3200" dirty="0"/>
          </a:p>
        </p:txBody>
      </p:sp>
      <p:sp>
        <p:nvSpPr>
          <p:cNvPr id="6" name="Content Placeholder 5"/>
          <p:cNvSpPr>
            <a:spLocks noGrp="1"/>
          </p:cNvSpPr>
          <p:nvPr>
            <p:ph idx="1"/>
          </p:nvPr>
        </p:nvSpPr>
        <p:spPr>
          <a:xfrm>
            <a:off x="457200" y="1066800"/>
            <a:ext cx="8229600" cy="5410200"/>
          </a:xfrm>
        </p:spPr>
        <p:txBody>
          <a:bodyPr>
            <a:normAutofit/>
          </a:bodyPr>
          <a:lstStyle/>
          <a:p>
            <a:r>
              <a:rPr lang="en-US" dirty="0" smtClean="0">
                <a:solidFill>
                  <a:schemeClr val="tx1"/>
                </a:solidFill>
              </a:rPr>
              <a:t>Covered entity assumes </a:t>
            </a:r>
            <a:r>
              <a:rPr lang="en-US" dirty="0">
                <a:solidFill>
                  <a:schemeClr val="tx1"/>
                </a:solidFill>
              </a:rPr>
              <a:t>responsibility for third party solution </a:t>
            </a:r>
            <a:r>
              <a:rPr lang="en-US" dirty="0" smtClean="0">
                <a:solidFill>
                  <a:schemeClr val="tx1"/>
                </a:solidFill>
              </a:rPr>
              <a:t>effectiveness</a:t>
            </a:r>
          </a:p>
          <a:p>
            <a:r>
              <a:rPr lang="en-US" dirty="0" smtClean="0">
                <a:solidFill>
                  <a:schemeClr val="tx1"/>
                </a:solidFill>
              </a:rPr>
              <a:t>If the third-party solution identified by the manufacturer or service provider to provide accessibility is no longer available on the market, then the manufacturer or service provider must identify a new solution</a:t>
            </a:r>
          </a:p>
          <a:p>
            <a:r>
              <a:rPr lang="en-US" dirty="0">
                <a:solidFill>
                  <a:schemeClr val="tx1"/>
                </a:solidFill>
              </a:rPr>
              <a:t>In practice this approach is likely to be the most common route for implementing accessibility on many covered products</a:t>
            </a:r>
          </a:p>
          <a:p>
            <a:pPr marL="0" indent="0">
              <a:buNone/>
            </a:pPr>
            <a:endParaRPr lang="en-US" dirty="0">
              <a:solidFill>
                <a:schemeClr val="tx1"/>
              </a:solidFill>
            </a:endParaRPr>
          </a:p>
        </p:txBody>
      </p:sp>
    </p:spTree>
    <p:extLst>
      <p:ext uri="{BB962C8B-B14F-4D97-AF65-F5344CB8AC3E}">
        <p14:creationId xmlns:p14="http://schemas.microsoft.com/office/powerpoint/2010/main" val="4197031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Third Party Solutions</a:t>
            </a:r>
            <a:endParaRPr lang="en-US" sz="3200" dirty="0"/>
          </a:p>
        </p:txBody>
      </p:sp>
      <p:sp>
        <p:nvSpPr>
          <p:cNvPr id="6" name="Content Placeholder 5"/>
          <p:cNvSpPr>
            <a:spLocks noGrp="1"/>
          </p:cNvSpPr>
          <p:nvPr>
            <p:ph idx="1"/>
          </p:nvPr>
        </p:nvSpPr>
        <p:spPr>
          <a:xfrm>
            <a:off x="457200" y="1066800"/>
            <a:ext cx="8229600" cy="5334000"/>
          </a:xfrm>
        </p:spPr>
        <p:txBody>
          <a:bodyPr>
            <a:normAutofit fontScale="47500" lnSpcReduction="20000"/>
          </a:bodyPr>
          <a:lstStyle/>
          <a:p>
            <a:pPr>
              <a:lnSpc>
                <a:spcPct val="120000"/>
              </a:lnSpc>
              <a:spcAft>
                <a:spcPts val="1200"/>
              </a:spcAft>
            </a:pPr>
            <a:r>
              <a:rPr lang="en-US" sz="6000" dirty="0" smtClean="0">
                <a:solidFill>
                  <a:schemeClr val="tx1"/>
                </a:solidFill>
              </a:rPr>
              <a:t>Third party solution</a:t>
            </a:r>
          </a:p>
          <a:p>
            <a:pPr lvl="1">
              <a:spcAft>
                <a:spcPts val="1200"/>
              </a:spcAft>
            </a:pPr>
            <a:r>
              <a:rPr lang="en-US" sz="5000" dirty="0" smtClean="0">
                <a:solidFill>
                  <a:schemeClr val="tx1"/>
                </a:solidFill>
              </a:rPr>
              <a:t>E.g., </a:t>
            </a:r>
            <a:r>
              <a:rPr lang="en-US" sz="5000" dirty="0">
                <a:solidFill>
                  <a:schemeClr val="tx1"/>
                </a:solidFill>
              </a:rPr>
              <a:t>NVDA or they OS standard ATs - Windows Narrator, </a:t>
            </a:r>
            <a:r>
              <a:rPr lang="en-US" sz="5000" dirty="0" smtClean="0">
                <a:solidFill>
                  <a:schemeClr val="tx1"/>
                </a:solidFill>
              </a:rPr>
              <a:t>Magnifier (JAWS too costly)</a:t>
            </a:r>
          </a:p>
          <a:p>
            <a:pPr>
              <a:lnSpc>
                <a:spcPct val="120000"/>
              </a:lnSpc>
              <a:spcAft>
                <a:spcPts val="1200"/>
              </a:spcAft>
            </a:pPr>
            <a:r>
              <a:rPr lang="en-US" sz="6000" dirty="0" smtClean="0">
                <a:solidFill>
                  <a:schemeClr val="tx1"/>
                </a:solidFill>
              </a:rPr>
              <a:t>A common example is that most smartphones will not provide self voicing kits but will, instead, work with a platform specific screen reader to support access by people that are blind or visually impaired</a:t>
            </a:r>
          </a:p>
          <a:p>
            <a:pPr lvl="1">
              <a:spcAft>
                <a:spcPts val="0"/>
              </a:spcAft>
            </a:pPr>
            <a:r>
              <a:rPr lang="en-US" sz="5000" dirty="0" smtClean="0">
                <a:solidFill>
                  <a:schemeClr val="tx1"/>
                </a:solidFill>
              </a:rPr>
              <a:t>iOS – VoiceOver</a:t>
            </a:r>
          </a:p>
          <a:p>
            <a:pPr lvl="1">
              <a:spcAft>
                <a:spcPts val="1000"/>
              </a:spcAft>
            </a:pPr>
            <a:r>
              <a:rPr lang="en-US" sz="5000" dirty="0" smtClean="0">
                <a:solidFill>
                  <a:schemeClr val="tx1"/>
                </a:solidFill>
              </a:rPr>
              <a:t>Android – TalkBack</a:t>
            </a:r>
          </a:p>
          <a:p>
            <a:pPr marL="0" indent="0">
              <a:buNone/>
            </a:pPr>
            <a:endParaRPr lang="en-US" dirty="0" smtClean="0"/>
          </a:p>
        </p:txBody>
      </p:sp>
    </p:spTree>
    <p:extLst>
      <p:ext uri="{BB962C8B-B14F-4D97-AF65-F5344CB8AC3E}">
        <p14:creationId xmlns:p14="http://schemas.microsoft.com/office/powerpoint/2010/main" val="2239026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Usability</a:t>
            </a:r>
            <a:endParaRPr lang="en-US" b="1" dirty="0"/>
          </a:p>
        </p:txBody>
      </p:sp>
      <p:sp>
        <p:nvSpPr>
          <p:cNvPr id="3" name="Content Placeholder 2"/>
          <p:cNvSpPr>
            <a:spLocks noGrp="1"/>
          </p:cNvSpPr>
          <p:nvPr>
            <p:ph idx="1"/>
          </p:nvPr>
        </p:nvSpPr>
        <p:spPr>
          <a:xfrm>
            <a:off x="457200" y="1143000"/>
            <a:ext cx="8229600" cy="5410200"/>
          </a:xfrm>
        </p:spPr>
        <p:txBody>
          <a:bodyPr>
            <a:normAutofit lnSpcReduction="10000"/>
          </a:bodyPr>
          <a:lstStyle/>
          <a:p>
            <a:pPr>
              <a:lnSpc>
                <a:spcPct val="100000"/>
              </a:lnSpc>
              <a:spcAft>
                <a:spcPts val="1200"/>
              </a:spcAft>
            </a:pPr>
            <a:r>
              <a:rPr lang="en-US" dirty="0" smtClean="0">
                <a:solidFill>
                  <a:schemeClr val="tx1"/>
                </a:solidFill>
              </a:rPr>
              <a:t>“Usable” means that individuals with disabilities have access to the full </a:t>
            </a:r>
            <a:r>
              <a:rPr lang="en-US" b="1" i="1" dirty="0" smtClean="0">
                <a:solidFill>
                  <a:schemeClr val="tx1"/>
                </a:solidFill>
              </a:rPr>
              <a:t>functionality</a:t>
            </a:r>
            <a:r>
              <a:rPr lang="en-US" dirty="0" smtClean="0">
                <a:solidFill>
                  <a:schemeClr val="tx1"/>
                </a:solidFill>
              </a:rPr>
              <a:t> and </a:t>
            </a:r>
            <a:r>
              <a:rPr lang="en-US" b="1" i="1" dirty="0" smtClean="0">
                <a:solidFill>
                  <a:schemeClr val="tx1"/>
                </a:solidFill>
              </a:rPr>
              <a:t>documentation</a:t>
            </a:r>
            <a:r>
              <a:rPr lang="en-US" dirty="0" smtClean="0">
                <a:solidFill>
                  <a:schemeClr val="tx1"/>
                </a:solidFill>
              </a:rPr>
              <a:t> for the covered service or product </a:t>
            </a:r>
          </a:p>
          <a:p>
            <a:pPr lvl="1">
              <a:lnSpc>
                <a:spcPct val="100000"/>
              </a:lnSpc>
              <a:spcAft>
                <a:spcPts val="1200"/>
              </a:spcAft>
            </a:pPr>
            <a:r>
              <a:rPr lang="en-US" dirty="0" smtClean="0">
                <a:solidFill>
                  <a:schemeClr val="tx1"/>
                </a:solidFill>
              </a:rPr>
              <a:t>FCC equates functionality with accessible user interface and has focused usability as guides, bills and product support communications</a:t>
            </a:r>
          </a:p>
          <a:p>
            <a:pPr>
              <a:lnSpc>
                <a:spcPct val="100000"/>
              </a:lnSpc>
              <a:spcAft>
                <a:spcPts val="1200"/>
              </a:spcAft>
            </a:pPr>
            <a:r>
              <a:rPr lang="en-US" dirty="0" smtClean="0">
                <a:solidFill>
                  <a:schemeClr val="tx1"/>
                </a:solidFill>
              </a:rPr>
              <a:t>Written documentation available in large print and braille</a:t>
            </a:r>
          </a:p>
          <a:p>
            <a:pPr>
              <a:lnSpc>
                <a:spcPct val="100000"/>
              </a:lnSpc>
              <a:spcAft>
                <a:spcPts val="1200"/>
              </a:spcAft>
            </a:pPr>
            <a:r>
              <a:rPr lang="en-US" dirty="0" smtClean="0">
                <a:solidFill>
                  <a:schemeClr val="tx1"/>
                </a:solidFill>
              </a:rPr>
              <a:t>Call centers accept TRS/TTY</a:t>
            </a:r>
          </a:p>
          <a:p>
            <a:pPr>
              <a:lnSpc>
                <a:spcPct val="100000"/>
              </a:lnSpc>
              <a:spcAft>
                <a:spcPts val="1200"/>
              </a:spcAft>
            </a:pPr>
            <a:r>
              <a:rPr lang="en-US" dirty="0" smtClean="0">
                <a:solidFill>
                  <a:schemeClr val="tx1"/>
                </a:solidFill>
              </a:rPr>
              <a:t>Online support (i.e., web page management tools and customer chat) must be accessible</a:t>
            </a:r>
          </a:p>
          <a:p>
            <a:pPr>
              <a:lnSpc>
                <a:spcPct val="100000"/>
              </a:lnSpc>
              <a:spcAft>
                <a:spcPts val="1200"/>
              </a:spcAft>
            </a:pPr>
            <a:r>
              <a:rPr lang="en-US" dirty="0" smtClean="0">
                <a:solidFill>
                  <a:schemeClr val="tx1"/>
                </a:solidFill>
              </a:rPr>
              <a:t>Installation videos should be captioned</a:t>
            </a:r>
          </a:p>
        </p:txBody>
      </p:sp>
    </p:spTree>
    <p:extLst>
      <p:ext uri="{BB962C8B-B14F-4D97-AF65-F5344CB8AC3E}">
        <p14:creationId xmlns:p14="http://schemas.microsoft.com/office/powerpoint/2010/main" val="819874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Usability</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Rule 14.20(d) requires information, documentation and training to be accessible</a:t>
            </a:r>
          </a:p>
          <a:p>
            <a:pPr>
              <a:lnSpc>
                <a:spcPct val="100000"/>
              </a:lnSpc>
              <a:spcAft>
                <a:spcPts val="1200"/>
              </a:spcAft>
            </a:pPr>
            <a:r>
              <a:rPr lang="en-US" dirty="0">
                <a:solidFill>
                  <a:schemeClr val="tx1"/>
                </a:solidFill>
              </a:rPr>
              <a:t>Such “documentation” includes installation guides, bills, and customer service support in print format, online, in training videos, or via CSRs at call centers</a:t>
            </a:r>
          </a:p>
          <a:p>
            <a:pPr lvl="1">
              <a:lnSpc>
                <a:spcPct val="100000"/>
              </a:lnSpc>
            </a:pPr>
            <a:r>
              <a:rPr lang="en-US" b="1" dirty="0">
                <a:solidFill>
                  <a:schemeClr val="tx1"/>
                </a:solidFill>
              </a:rPr>
              <a:t>Websites</a:t>
            </a:r>
            <a:r>
              <a:rPr lang="en-US" dirty="0">
                <a:solidFill>
                  <a:schemeClr val="tx1"/>
                </a:solidFill>
              </a:rPr>
              <a:t> that offer online support or management must be accessible (DOJ interprets ADA to require all commercial websites to be accessible – </a:t>
            </a:r>
            <a:r>
              <a:rPr lang="en-US" i="1" dirty="0">
                <a:solidFill>
                  <a:schemeClr val="tx1"/>
                </a:solidFill>
              </a:rPr>
              <a:t>Netflix</a:t>
            </a:r>
            <a:r>
              <a:rPr lang="en-US" dirty="0">
                <a:solidFill>
                  <a:schemeClr val="tx1"/>
                </a:solidFill>
              </a:rPr>
              <a:t> case)</a:t>
            </a:r>
          </a:p>
          <a:p>
            <a:pPr lvl="2"/>
            <a:r>
              <a:rPr lang="en-US" sz="1800" dirty="0">
                <a:solidFill>
                  <a:schemeClr val="tx1"/>
                </a:solidFill>
              </a:rPr>
              <a:t>Chat must have screen reader built in</a:t>
            </a:r>
          </a:p>
          <a:p>
            <a:pPr lvl="1"/>
            <a:r>
              <a:rPr lang="en-US" b="1" dirty="0">
                <a:solidFill>
                  <a:schemeClr val="tx1"/>
                </a:solidFill>
              </a:rPr>
              <a:t>Call center </a:t>
            </a:r>
            <a:r>
              <a:rPr lang="en-US" dirty="0">
                <a:solidFill>
                  <a:schemeClr val="tx1"/>
                </a:solidFill>
              </a:rPr>
              <a:t>CSRs must respond to TRS calls</a:t>
            </a:r>
          </a:p>
          <a:p>
            <a:pPr lvl="2">
              <a:spcAft>
                <a:spcPts val="1200"/>
              </a:spcAft>
            </a:pPr>
            <a:r>
              <a:rPr lang="en-US" sz="1800" dirty="0">
                <a:solidFill>
                  <a:schemeClr val="tx1"/>
                </a:solidFill>
              </a:rPr>
              <a:t>CSRs must be trained about disabilities</a:t>
            </a:r>
          </a:p>
          <a:p>
            <a:endParaRPr lang="en-US" dirty="0" smtClean="0"/>
          </a:p>
          <a:p>
            <a:endParaRPr lang="en-US" dirty="0"/>
          </a:p>
        </p:txBody>
      </p:sp>
    </p:spTree>
    <p:extLst>
      <p:ext uri="{BB962C8B-B14F-4D97-AF65-F5344CB8AC3E}">
        <p14:creationId xmlns:p14="http://schemas.microsoft.com/office/powerpoint/2010/main" val="2854478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Section 255: Usability Refresh</a:t>
            </a:r>
            <a:endParaRPr lang="en-US" sz="3200" dirty="0"/>
          </a:p>
        </p:txBody>
      </p:sp>
      <p:sp>
        <p:nvSpPr>
          <p:cNvPr id="4" name="Content Placeholder 3"/>
          <p:cNvSpPr>
            <a:spLocks noGrp="1"/>
          </p:cNvSpPr>
          <p:nvPr>
            <p:ph idx="1"/>
          </p:nvPr>
        </p:nvSpPr>
        <p:spPr>
          <a:xfrm>
            <a:off x="304800" y="990600"/>
            <a:ext cx="8458200" cy="5562600"/>
          </a:xfrm>
        </p:spPr>
        <p:txBody>
          <a:bodyPr>
            <a:normAutofit/>
          </a:bodyPr>
          <a:lstStyle/>
          <a:p>
            <a:pPr>
              <a:spcAft>
                <a:spcPts val="1200"/>
              </a:spcAft>
            </a:pPr>
            <a:r>
              <a:rPr lang="en-US" dirty="0" smtClean="0">
                <a:solidFill>
                  <a:schemeClr val="tx1"/>
                </a:solidFill>
              </a:rPr>
              <a:t>FCC Rules</a:t>
            </a:r>
          </a:p>
          <a:p>
            <a:pPr lvl="1">
              <a:lnSpc>
                <a:spcPct val="100000"/>
              </a:lnSpc>
            </a:pPr>
            <a:r>
              <a:rPr lang="en-US" dirty="0" smtClean="0">
                <a:solidFill>
                  <a:schemeClr val="tx1"/>
                </a:solidFill>
              </a:rPr>
              <a:t>255 covered entities must provide alternative modes upon request at no additional charge (e.g., braille, tape) on request (FCC Rule 6.11)</a:t>
            </a:r>
          </a:p>
          <a:p>
            <a:pPr lvl="1">
              <a:lnSpc>
                <a:spcPct val="100000"/>
              </a:lnSpc>
              <a:spcAft>
                <a:spcPts val="1200"/>
              </a:spcAft>
            </a:pPr>
            <a:r>
              <a:rPr lang="en-US" dirty="0" smtClean="0">
                <a:solidFill>
                  <a:schemeClr val="tx1"/>
                </a:solidFill>
              </a:rPr>
              <a:t>ACS must be “accessible” (FCC rule 14.20(d))</a:t>
            </a:r>
          </a:p>
          <a:p>
            <a:pPr>
              <a:spcAft>
                <a:spcPts val="1200"/>
              </a:spcAft>
            </a:pPr>
            <a:r>
              <a:rPr lang="en-US" dirty="0" smtClean="0">
                <a:solidFill>
                  <a:schemeClr val="tx1"/>
                </a:solidFill>
              </a:rPr>
              <a:t>Support (Information and Training)</a:t>
            </a:r>
          </a:p>
          <a:p>
            <a:pPr lvl="1">
              <a:lnSpc>
                <a:spcPct val="100000"/>
              </a:lnSpc>
              <a:spcAft>
                <a:spcPts val="1200"/>
              </a:spcAft>
            </a:pPr>
            <a:r>
              <a:rPr lang="en-US" dirty="0" smtClean="0">
                <a:solidFill>
                  <a:schemeClr val="tx1"/>
                </a:solidFill>
              </a:rPr>
              <a:t>FCC Rule 6.11(c) instructs covered entities’ training to consider:</a:t>
            </a:r>
          </a:p>
          <a:p>
            <a:pPr lvl="2"/>
            <a:r>
              <a:rPr lang="en-US" sz="1900" dirty="0" smtClean="0">
                <a:solidFill>
                  <a:schemeClr val="tx1"/>
                </a:solidFill>
              </a:rPr>
              <a:t>Accessibility requirements of individuals with disabilities</a:t>
            </a:r>
          </a:p>
          <a:p>
            <a:pPr lvl="2"/>
            <a:r>
              <a:rPr lang="en-US" sz="1900" dirty="0" smtClean="0">
                <a:solidFill>
                  <a:schemeClr val="tx1"/>
                </a:solidFill>
              </a:rPr>
              <a:t>Means of communicating with individuals with disabilities</a:t>
            </a:r>
          </a:p>
          <a:p>
            <a:pPr lvl="2"/>
            <a:r>
              <a:rPr lang="en-US" sz="1900" dirty="0" smtClean="0">
                <a:solidFill>
                  <a:schemeClr val="tx1"/>
                </a:solidFill>
              </a:rPr>
              <a:t>Commonly used adaptive technology</a:t>
            </a:r>
          </a:p>
          <a:p>
            <a:pPr lvl="2">
              <a:spcAft>
                <a:spcPts val="1200"/>
              </a:spcAft>
            </a:pPr>
            <a:r>
              <a:rPr lang="en-US" sz="1900" dirty="0" smtClean="0">
                <a:solidFill>
                  <a:schemeClr val="tx1"/>
                </a:solidFill>
              </a:rPr>
              <a:t>Designing and solutions for accessibility</a:t>
            </a:r>
          </a:p>
        </p:txBody>
      </p:sp>
    </p:spTree>
    <p:extLst>
      <p:ext uri="{BB962C8B-B14F-4D97-AF65-F5344CB8AC3E}">
        <p14:creationId xmlns:p14="http://schemas.microsoft.com/office/powerpoint/2010/main" val="501594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Compatibility</a:t>
            </a:r>
            <a:endParaRPr lang="en-US" b="1" dirty="0"/>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pPr>
              <a:spcAft>
                <a:spcPts val="1200"/>
              </a:spcAft>
            </a:pPr>
            <a:r>
              <a:rPr lang="en-US" dirty="0" smtClean="0">
                <a:solidFill>
                  <a:schemeClr val="tx1"/>
                </a:solidFill>
              </a:rPr>
              <a:t>If built-in or third party solution accessibility is not achievable, the product or service must be compatible with </a:t>
            </a:r>
            <a:r>
              <a:rPr lang="en-US" dirty="0">
                <a:solidFill>
                  <a:schemeClr val="tx1"/>
                </a:solidFill>
              </a:rPr>
              <a:t>peripheral devices and specialized consumer premises </a:t>
            </a:r>
            <a:r>
              <a:rPr lang="en-US" dirty="0" smtClean="0">
                <a:solidFill>
                  <a:schemeClr val="tx1"/>
                </a:solidFill>
              </a:rPr>
              <a:t>equipment</a:t>
            </a:r>
          </a:p>
          <a:p>
            <a:pPr>
              <a:spcAft>
                <a:spcPts val="1200"/>
              </a:spcAft>
            </a:pPr>
            <a:r>
              <a:rPr lang="en-US" dirty="0" smtClean="0">
                <a:solidFill>
                  <a:schemeClr val="tx1"/>
                </a:solidFill>
              </a:rPr>
              <a:t>Removes the “nominal cost” and “support” requirements</a:t>
            </a:r>
            <a:endParaRPr lang="en-US" dirty="0">
              <a:solidFill>
                <a:schemeClr val="tx1"/>
              </a:solidFill>
            </a:endParaRPr>
          </a:p>
          <a:p>
            <a:pPr>
              <a:spcAft>
                <a:spcPts val="1200"/>
              </a:spcAft>
            </a:pPr>
            <a:r>
              <a:rPr lang="en-US" dirty="0" smtClean="0">
                <a:solidFill>
                  <a:schemeClr val="tx1"/>
                </a:solidFill>
              </a:rPr>
              <a:t>Product or service must work with commonly used assistive devices, </a:t>
            </a:r>
            <a:r>
              <a:rPr lang="en-US" dirty="0">
                <a:solidFill>
                  <a:schemeClr val="tx1"/>
                </a:solidFill>
              </a:rPr>
              <a:t>e</a:t>
            </a:r>
            <a:r>
              <a:rPr lang="en-US" dirty="0" smtClean="0">
                <a:solidFill>
                  <a:schemeClr val="tx1"/>
                </a:solidFill>
              </a:rPr>
              <a:t>.g., must have:</a:t>
            </a:r>
          </a:p>
          <a:p>
            <a:pPr lvl="1"/>
            <a:r>
              <a:rPr lang="en-US" dirty="0" smtClean="0">
                <a:solidFill>
                  <a:schemeClr val="tx1"/>
                </a:solidFill>
              </a:rPr>
              <a:t>External electronic access to information and control (i.e. information must be screen reader compatible)</a:t>
            </a:r>
          </a:p>
          <a:p>
            <a:pPr lvl="1"/>
            <a:r>
              <a:rPr lang="en-US" dirty="0" smtClean="0">
                <a:solidFill>
                  <a:schemeClr val="tx1"/>
                </a:solidFill>
              </a:rPr>
              <a:t>Connection point for external audio processing with standard signal</a:t>
            </a:r>
          </a:p>
          <a:p>
            <a:pPr lvl="1"/>
            <a:r>
              <a:rPr lang="en-US" dirty="0" smtClean="0">
                <a:solidFill>
                  <a:schemeClr val="tx1"/>
                </a:solidFill>
              </a:rPr>
              <a:t>TTY connectability and signal compatibility (but not every phone must have a TTY jack)</a:t>
            </a:r>
            <a:endParaRPr lang="en-US" dirty="0">
              <a:solidFill>
                <a:schemeClr val="tx1"/>
              </a:solidFill>
            </a:endParaRPr>
          </a:p>
        </p:txBody>
      </p:sp>
    </p:spTree>
    <p:extLst>
      <p:ext uri="{BB962C8B-B14F-4D97-AF65-F5344CB8AC3E}">
        <p14:creationId xmlns:p14="http://schemas.microsoft.com/office/powerpoint/2010/main" val="2670217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Achievability</a:t>
            </a:r>
            <a:endParaRPr lang="en-US" b="1" dirty="0"/>
          </a:p>
        </p:txBody>
      </p:sp>
      <p:sp>
        <p:nvSpPr>
          <p:cNvPr id="3" name="Content Placeholder 2"/>
          <p:cNvSpPr>
            <a:spLocks noGrp="1"/>
          </p:cNvSpPr>
          <p:nvPr>
            <p:ph idx="1"/>
          </p:nvPr>
        </p:nvSpPr>
        <p:spPr>
          <a:xfrm>
            <a:off x="457200" y="1143000"/>
            <a:ext cx="8229600" cy="5334000"/>
          </a:xfrm>
        </p:spPr>
        <p:txBody>
          <a:bodyPr>
            <a:normAutofit fontScale="92500" lnSpcReduction="20000"/>
          </a:bodyPr>
          <a:lstStyle/>
          <a:p>
            <a:pPr>
              <a:spcAft>
                <a:spcPts val="1200"/>
              </a:spcAft>
            </a:pPr>
            <a:r>
              <a:rPr lang="en-US" dirty="0" smtClean="0">
                <a:solidFill>
                  <a:schemeClr val="tx1"/>
                </a:solidFill>
              </a:rPr>
              <a:t>“Achievable” is standard applied to ACS and means with reasonable effort or expense</a:t>
            </a:r>
          </a:p>
          <a:p>
            <a:pPr>
              <a:spcAft>
                <a:spcPts val="1200"/>
              </a:spcAft>
            </a:pPr>
            <a:r>
              <a:rPr lang="en-US" dirty="0" smtClean="0">
                <a:solidFill>
                  <a:schemeClr val="tx1"/>
                </a:solidFill>
              </a:rPr>
              <a:t>“Readily achievable” standard applied to 255 services and means easily accomplished without much difficulty or expense</a:t>
            </a:r>
          </a:p>
          <a:p>
            <a:pPr>
              <a:spcAft>
                <a:spcPts val="1200"/>
              </a:spcAft>
            </a:pPr>
            <a:r>
              <a:rPr lang="en-US" dirty="0" smtClean="0">
                <a:solidFill>
                  <a:schemeClr val="tx1"/>
                </a:solidFill>
              </a:rPr>
              <a:t>In determining whether accessibility, usability or compatibility is achievable the FCC will consider:</a:t>
            </a:r>
          </a:p>
          <a:p>
            <a:pPr lvl="1"/>
            <a:r>
              <a:rPr lang="en-US" dirty="0" smtClean="0">
                <a:solidFill>
                  <a:schemeClr val="tx1"/>
                </a:solidFill>
              </a:rPr>
              <a:t>The nature and cost of the steps needed</a:t>
            </a:r>
          </a:p>
          <a:p>
            <a:pPr lvl="1"/>
            <a:r>
              <a:rPr lang="en-US" dirty="0" smtClean="0">
                <a:solidFill>
                  <a:schemeClr val="tx1"/>
                </a:solidFill>
              </a:rPr>
              <a:t>The technical and economic impact on the operation/development of the covered service (financial resources of entity and parent)</a:t>
            </a:r>
          </a:p>
          <a:p>
            <a:pPr lvl="1"/>
            <a:r>
              <a:rPr lang="en-US" dirty="0" smtClean="0">
                <a:solidFill>
                  <a:schemeClr val="tx1"/>
                </a:solidFill>
              </a:rPr>
              <a:t>The type of operations of the covered entity</a:t>
            </a:r>
          </a:p>
          <a:p>
            <a:pPr lvl="1"/>
            <a:r>
              <a:rPr lang="en-US" dirty="0" smtClean="0">
                <a:solidFill>
                  <a:schemeClr val="tx1"/>
                </a:solidFill>
              </a:rPr>
              <a:t>The extent to which accessibility is incorporated in varying service/product levels and price points</a:t>
            </a:r>
          </a:p>
          <a:p>
            <a:pPr lvl="1"/>
            <a:endParaRPr lang="en-US" dirty="0"/>
          </a:p>
        </p:txBody>
      </p:sp>
    </p:spTree>
    <p:extLst>
      <p:ext uri="{BB962C8B-B14F-4D97-AF65-F5344CB8AC3E}">
        <p14:creationId xmlns:p14="http://schemas.microsoft.com/office/powerpoint/2010/main" val="1719899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Achievability</a:t>
            </a:r>
            <a:endParaRPr lang="en-US" sz="3200" dirty="0"/>
          </a:p>
        </p:txBody>
      </p:sp>
      <p:sp>
        <p:nvSpPr>
          <p:cNvPr id="6" name="Content Placeholder 5"/>
          <p:cNvSpPr>
            <a:spLocks noGrp="1"/>
          </p:cNvSpPr>
          <p:nvPr>
            <p:ph idx="1"/>
          </p:nvPr>
        </p:nvSpPr>
        <p:spPr>
          <a:xfrm>
            <a:off x="381000" y="1143000"/>
            <a:ext cx="8229600" cy="5334000"/>
          </a:xfrm>
        </p:spPr>
        <p:txBody>
          <a:bodyPr>
            <a:noAutofit/>
          </a:bodyPr>
          <a:lstStyle/>
          <a:p>
            <a:pPr>
              <a:lnSpc>
                <a:spcPct val="90000"/>
              </a:lnSpc>
              <a:spcAft>
                <a:spcPts val="1200"/>
              </a:spcAft>
            </a:pPr>
            <a:r>
              <a:rPr lang="en-US" sz="2300" dirty="0" smtClean="0"/>
              <a:t>Burden for showing that accessibility “not achievable” is high; “readily achievable” less so</a:t>
            </a:r>
          </a:p>
          <a:p>
            <a:pPr>
              <a:lnSpc>
                <a:spcPct val="90000"/>
              </a:lnSpc>
              <a:spcAft>
                <a:spcPts val="1200"/>
              </a:spcAft>
            </a:pPr>
            <a:r>
              <a:rPr lang="en-US" sz="2300" dirty="0" smtClean="0"/>
              <a:t>Entities opting not to provide accessibility based on it being “not achievable” to do so will face the burden of proving this approach in resolving complaints</a:t>
            </a:r>
          </a:p>
          <a:p>
            <a:pPr>
              <a:lnSpc>
                <a:spcPct val="90000"/>
              </a:lnSpc>
              <a:spcAft>
                <a:spcPts val="1200"/>
              </a:spcAft>
            </a:pPr>
            <a:r>
              <a:rPr lang="en-US" sz="2300" dirty="0" smtClean="0"/>
              <a:t>Accordingly, there are a variety of different documentation requirements implied when organizations seek to claim a non-achievability status</a:t>
            </a:r>
          </a:p>
          <a:p>
            <a:pPr>
              <a:lnSpc>
                <a:spcPct val="90000"/>
              </a:lnSpc>
              <a:spcAft>
                <a:spcPts val="1200"/>
              </a:spcAft>
            </a:pPr>
            <a:r>
              <a:rPr lang="en-US" sz="2300" dirty="0" smtClean="0"/>
              <a:t>When it is not achievable to make a product or service accessible, must make it compatible, if achievable</a:t>
            </a:r>
          </a:p>
        </p:txBody>
      </p:sp>
    </p:spTree>
    <p:extLst>
      <p:ext uri="{BB962C8B-B14F-4D97-AF65-F5344CB8AC3E}">
        <p14:creationId xmlns:p14="http://schemas.microsoft.com/office/powerpoint/2010/main" val="2820856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Communications Act Section 718:</a:t>
            </a:r>
            <a:br>
              <a:rPr lang="en-US" b="1" dirty="0" smtClean="0"/>
            </a:br>
            <a:r>
              <a:rPr lang="en-US" b="1" dirty="0" smtClean="0"/>
              <a:t>Mobile Browsers</a:t>
            </a:r>
            <a:endParaRPr lang="en-US" b="1" dirty="0"/>
          </a:p>
        </p:txBody>
      </p:sp>
      <p:sp>
        <p:nvSpPr>
          <p:cNvPr id="3" name="Content Placeholder 2"/>
          <p:cNvSpPr>
            <a:spLocks noGrp="1"/>
          </p:cNvSpPr>
          <p:nvPr>
            <p:ph idx="1"/>
          </p:nvPr>
        </p:nvSpPr>
        <p:spPr>
          <a:xfrm>
            <a:off x="457200" y="1447800"/>
            <a:ext cx="8229600" cy="4830763"/>
          </a:xfrm>
        </p:spPr>
        <p:txBody>
          <a:bodyPr>
            <a:normAutofit fontScale="92500" lnSpcReduction="10000"/>
          </a:bodyPr>
          <a:lstStyle/>
          <a:p>
            <a:pPr>
              <a:lnSpc>
                <a:spcPct val="100000"/>
              </a:lnSpc>
              <a:spcAft>
                <a:spcPts val="1800"/>
              </a:spcAft>
            </a:pPr>
            <a:r>
              <a:rPr lang="en-US" sz="2400" dirty="0" smtClean="0">
                <a:solidFill>
                  <a:schemeClr val="tx1"/>
                </a:solidFill>
              </a:rPr>
              <a:t>Mobile phone manufacturers and service providers must ensure that mobile browsers they include or arrange to include are accessible to and usable by individuals who are blind or have visual impairment, if achievable</a:t>
            </a:r>
          </a:p>
          <a:p>
            <a:pPr>
              <a:lnSpc>
                <a:spcPct val="100000"/>
              </a:lnSpc>
              <a:spcAft>
                <a:spcPts val="1800"/>
              </a:spcAft>
            </a:pPr>
            <a:r>
              <a:rPr lang="en-US" sz="2400" dirty="0">
                <a:solidFill>
                  <a:schemeClr val="tx1"/>
                </a:solidFill>
              </a:rPr>
              <a:t>Not responsible for third </a:t>
            </a:r>
            <a:r>
              <a:rPr lang="en-US" sz="2400">
                <a:solidFill>
                  <a:schemeClr val="tx1"/>
                </a:solidFill>
              </a:rPr>
              <a:t>party </a:t>
            </a:r>
            <a:r>
              <a:rPr lang="en-US" sz="2400" smtClean="0">
                <a:solidFill>
                  <a:schemeClr val="tx1"/>
                </a:solidFill>
              </a:rPr>
              <a:t>browsers </a:t>
            </a:r>
            <a:r>
              <a:rPr lang="en-US" sz="2400" dirty="0">
                <a:solidFill>
                  <a:schemeClr val="tx1"/>
                </a:solidFill>
              </a:rPr>
              <a:t>or </a:t>
            </a:r>
            <a:r>
              <a:rPr lang="en-US" sz="2400" dirty="0" smtClean="0">
                <a:solidFill>
                  <a:schemeClr val="tx1"/>
                </a:solidFill>
              </a:rPr>
              <a:t>for making Internet </a:t>
            </a:r>
            <a:r>
              <a:rPr lang="en-US" sz="2400" dirty="0">
                <a:solidFill>
                  <a:schemeClr val="tx1"/>
                </a:solidFill>
              </a:rPr>
              <a:t>content, applications, or services accessible or usable </a:t>
            </a:r>
            <a:endParaRPr lang="en-US" sz="2400" dirty="0" smtClean="0">
              <a:solidFill>
                <a:schemeClr val="tx1"/>
              </a:solidFill>
            </a:endParaRPr>
          </a:p>
          <a:p>
            <a:pPr>
              <a:lnSpc>
                <a:spcPct val="100000"/>
              </a:lnSpc>
              <a:spcAft>
                <a:spcPts val="1800"/>
              </a:spcAft>
            </a:pPr>
            <a:r>
              <a:rPr lang="en-US" sz="2400" dirty="0" smtClean="0">
                <a:solidFill>
                  <a:schemeClr val="tx1"/>
                </a:solidFill>
              </a:rPr>
              <a:t>Same standards apply for accessibility and usability as apply to Section 716 services (overlap somewhat)</a:t>
            </a:r>
          </a:p>
          <a:p>
            <a:pPr>
              <a:lnSpc>
                <a:spcPct val="100000"/>
              </a:lnSpc>
              <a:spcAft>
                <a:spcPts val="1200"/>
              </a:spcAft>
            </a:pPr>
            <a:r>
              <a:rPr lang="en-US" sz="2400" dirty="0">
                <a:solidFill>
                  <a:schemeClr val="tx1"/>
                </a:solidFill>
              </a:rPr>
              <a:t>Internet browsers used for advanced communications services (ACS), that are </a:t>
            </a:r>
            <a:r>
              <a:rPr lang="en-US" sz="2400" dirty="0" smtClean="0">
                <a:solidFill>
                  <a:schemeClr val="tx1"/>
                </a:solidFill>
              </a:rPr>
              <a:t>installed </a:t>
            </a:r>
            <a:r>
              <a:rPr lang="en-US" sz="2400" dirty="0">
                <a:solidFill>
                  <a:schemeClr val="tx1"/>
                </a:solidFill>
              </a:rPr>
              <a:t>or included by ACS equipment manufacturers or provided by ACS service </a:t>
            </a:r>
            <a:r>
              <a:rPr lang="en-US" sz="2400" dirty="0" smtClean="0">
                <a:solidFill>
                  <a:schemeClr val="tx1"/>
                </a:solidFill>
              </a:rPr>
              <a:t>providers</a:t>
            </a:r>
            <a:r>
              <a:rPr lang="en-US" sz="2400" dirty="0">
                <a:solidFill>
                  <a:schemeClr val="tx1"/>
                </a:solidFill>
              </a:rPr>
              <a:t>, are </a:t>
            </a:r>
            <a:r>
              <a:rPr lang="en-US" sz="2400" dirty="0" smtClean="0">
                <a:solidFill>
                  <a:schemeClr val="tx1"/>
                </a:solidFill>
              </a:rPr>
              <a:t>software </a:t>
            </a:r>
            <a:r>
              <a:rPr lang="en-US" sz="2400" dirty="0">
                <a:solidFill>
                  <a:schemeClr val="tx1"/>
                </a:solidFill>
              </a:rPr>
              <a:t>subject to section 716 of the Act</a:t>
            </a:r>
          </a:p>
        </p:txBody>
      </p:sp>
    </p:spTree>
    <p:extLst>
      <p:ext uri="{BB962C8B-B14F-4D97-AF65-F5344CB8AC3E}">
        <p14:creationId xmlns:p14="http://schemas.microsoft.com/office/powerpoint/2010/main" val="2646286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Sections 716 and 718:</a:t>
            </a:r>
            <a:br>
              <a:rPr lang="en-US" b="1" dirty="0" smtClean="0"/>
            </a:br>
            <a:r>
              <a:rPr lang="en-US" b="1" dirty="0" smtClean="0"/>
              <a:t>When is compliance required?</a:t>
            </a:r>
            <a:endParaRPr lang="en-US" b="1" dirty="0"/>
          </a:p>
        </p:txBody>
      </p:sp>
      <p:sp>
        <p:nvSpPr>
          <p:cNvPr id="3" name="Content Placeholder 2"/>
          <p:cNvSpPr>
            <a:spLocks noGrp="1"/>
          </p:cNvSpPr>
          <p:nvPr>
            <p:ph idx="1"/>
          </p:nvPr>
        </p:nvSpPr>
        <p:spPr>
          <a:xfrm>
            <a:off x="381000" y="1371600"/>
            <a:ext cx="8382000" cy="4724400"/>
          </a:xfrm>
        </p:spPr>
        <p:txBody>
          <a:bodyPr>
            <a:normAutofit/>
          </a:bodyPr>
          <a:lstStyle/>
          <a:p>
            <a:pPr>
              <a:lnSpc>
                <a:spcPct val="100000"/>
              </a:lnSpc>
              <a:spcAft>
                <a:spcPts val="1200"/>
              </a:spcAft>
            </a:pPr>
            <a:r>
              <a:rPr lang="en-US" dirty="0" smtClean="0">
                <a:solidFill>
                  <a:schemeClr val="tx1"/>
                </a:solidFill>
              </a:rPr>
              <a:t>Section 716 (FCC Part 14): accessibility and usability must be considered in design and development as of Jan. 1, 2012, unless exempt small business or otherwise</a:t>
            </a:r>
          </a:p>
          <a:p>
            <a:pPr lvl="1">
              <a:lnSpc>
                <a:spcPct val="100000"/>
              </a:lnSpc>
              <a:spcAft>
                <a:spcPts val="1200"/>
              </a:spcAft>
            </a:pPr>
            <a:r>
              <a:rPr lang="en-US" dirty="0" smtClean="0">
                <a:solidFill>
                  <a:schemeClr val="tx1"/>
                </a:solidFill>
              </a:rPr>
              <a:t>Small businesses exempt until Oct. 8, 2013 unless extended (1,500 or fewer employees)</a:t>
            </a:r>
          </a:p>
          <a:p>
            <a:pPr lvl="1">
              <a:lnSpc>
                <a:spcPct val="100000"/>
              </a:lnSpc>
              <a:spcAft>
                <a:spcPts val="1200"/>
              </a:spcAft>
            </a:pPr>
            <a:r>
              <a:rPr lang="en-US" dirty="0" smtClean="0">
                <a:solidFill>
                  <a:schemeClr val="tx1"/>
                </a:solidFill>
              </a:rPr>
              <a:t>Set Top Boxes, IP TVs and DVPs, and gaming devices and software exempt until Oct. 8, 2015</a:t>
            </a:r>
          </a:p>
        </p:txBody>
      </p:sp>
    </p:spTree>
    <p:extLst>
      <p:ext uri="{BB962C8B-B14F-4D97-AF65-F5344CB8AC3E}">
        <p14:creationId xmlns:p14="http://schemas.microsoft.com/office/powerpoint/2010/main" val="2987272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Legal Overview</a:t>
            </a:r>
            <a:endParaRPr lang="en-US" sz="3200" dirty="0"/>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pPr>
              <a:spcAft>
                <a:spcPts val="1200"/>
              </a:spcAft>
            </a:pPr>
            <a:r>
              <a:rPr lang="en-US" dirty="0" smtClean="0"/>
              <a:t>Congress passed the </a:t>
            </a:r>
            <a:r>
              <a:rPr lang="en-US" dirty="0" smtClean="0">
                <a:hlinkClick r:id="rId3"/>
              </a:rPr>
              <a:t>21st Century Communications and Video Accessibility Act of 2010</a:t>
            </a:r>
            <a:r>
              <a:rPr lang="en-US" dirty="0" smtClean="0"/>
              <a:t> (CVAA) which: </a:t>
            </a:r>
          </a:p>
          <a:p>
            <a:pPr>
              <a:spcAft>
                <a:spcPts val="1200"/>
              </a:spcAft>
            </a:pPr>
            <a:r>
              <a:rPr lang="en-US" dirty="0" smtClean="0"/>
              <a:t>Focuses on ensuring that new forms of communication and video are accessible to users with disabilities.</a:t>
            </a:r>
          </a:p>
          <a:p>
            <a:pPr>
              <a:spcAft>
                <a:spcPts val="1200"/>
              </a:spcAft>
            </a:pPr>
            <a:r>
              <a:rPr lang="en-US" dirty="0" smtClean="0"/>
              <a:t>Primarily targets broadband service providers, software and equipment manufacturers, video programming distributors and producers of video content. </a:t>
            </a:r>
          </a:p>
          <a:p>
            <a:pPr>
              <a:spcAft>
                <a:spcPts val="1200"/>
              </a:spcAft>
            </a:pPr>
            <a:r>
              <a:rPr lang="en-US" dirty="0" smtClean="0"/>
              <a:t>Requires that much of the communications and video programming that passes over the Internet is provided in an accessible manner to individuals with disabilities.</a:t>
            </a:r>
          </a:p>
        </p:txBody>
      </p:sp>
    </p:spTree>
    <p:extLst>
      <p:ext uri="{BB962C8B-B14F-4D97-AF65-F5344CB8AC3E}">
        <p14:creationId xmlns:p14="http://schemas.microsoft.com/office/powerpoint/2010/main" val="1428594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Sections 716 and 718:</a:t>
            </a:r>
            <a:br>
              <a:rPr lang="en-US" b="1" dirty="0" smtClean="0"/>
            </a:br>
            <a:r>
              <a:rPr lang="en-US" b="1" dirty="0" smtClean="0"/>
              <a:t>When is compliance required?</a:t>
            </a:r>
            <a:endParaRPr lang="en-US" b="1" dirty="0"/>
          </a:p>
        </p:txBody>
      </p:sp>
      <p:sp>
        <p:nvSpPr>
          <p:cNvPr id="3" name="Content Placeholder 2"/>
          <p:cNvSpPr>
            <a:spLocks noGrp="1"/>
          </p:cNvSpPr>
          <p:nvPr>
            <p:ph idx="1"/>
          </p:nvPr>
        </p:nvSpPr>
        <p:spPr>
          <a:xfrm>
            <a:off x="457200" y="1371600"/>
            <a:ext cx="8229600" cy="4953000"/>
          </a:xfrm>
        </p:spPr>
        <p:txBody>
          <a:bodyPr>
            <a:normAutofit/>
          </a:bodyPr>
          <a:lstStyle/>
          <a:p>
            <a:pPr>
              <a:lnSpc>
                <a:spcPct val="100000"/>
              </a:lnSpc>
              <a:spcAft>
                <a:spcPts val="1200"/>
              </a:spcAft>
            </a:pPr>
            <a:r>
              <a:rPr lang="en-US" dirty="0" smtClean="0">
                <a:solidFill>
                  <a:schemeClr val="tx1"/>
                </a:solidFill>
              </a:rPr>
              <a:t>Section 716 (FCC Part 14): must meet performance objectives for ACS offered or upgraded after 10/8/2013 (no retrofit of inventories or deployed products/services)</a:t>
            </a:r>
          </a:p>
          <a:p>
            <a:pPr lvl="1">
              <a:lnSpc>
                <a:spcPct val="100000"/>
              </a:lnSpc>
              <a:spcAft>
                <a:spcPts val="1200"/>
              </a:spcAft>
            </a:pPr>
            <a:r>
              <a:rPr lang="en-US" dirty="0" smtClean="0">
                <a:solidFill>
                  <a:schemeClr val="tx1"/>
                </a:solidFill>
              </a:rPr>
              <a:t>Primary purpose waivers excepted</a:t>
            </a:r>
          </a:p>
          <a:p>
            <a:pPr>
              <a:lnSpc>
                <a:spcPct val="100000"/>
              </a:lnSpc>
              <a:spcAft>
                <a:spcPts val="1200"/>
              </a:spcAft>
            </a:pPr>
            <a:r>
              <a:rPr lang="en-US" dirty="0" smtClean="0">
                <a:solidFill>
                  <a:schemeClr val="tx1"/>
                </a:solidFill>
              </a:rPr>
              <a:t>Section 718 (FCC Part 14 Subpart E): </a:t>
            </a:r>
            <a:r>
              <a:rPr lang="en-US" dirty="0">
                <a:solidFill>
                  <a:schemeClr val="tx1"/>
                </a:solidFill>
              </a:rPr>
              <a:t>must meet performance objectives for ACS offered or upgraded after 10/8/2013 (no retrofit of inventories or deployed products/services</a:t>
            </a:r>
            <a:r>
              <a:rPr lang="en-US" dirty="0" smtClean="0">
                <a:solidFill>
                  <a:schemeClr val="tx1"/>
                </a:solidFill>
              </a:rPr>
              <a:t>)</a:t>
            </a:r>
          </a:p>
          <a:p>
            <a:pPr>
              <a:lnSpc>
                <a:spcPct val="100000"/>
              </a:lnSpc>
              <a:spcAft>
                <a:spcPts val="1200"/>
              </a:spcAft>
            </a:pPr>
            <a:r>
              <a:rPr lang="en-US" dirty="0" smtClean="0">
                <a:solidFill>
                  <a:schemeClr val="tx1"/>
                </a:solidFill>
              </a:rPr>
              <a:t>Individual primary purpose based waivers may be sought at any time</a:t>
            </a:r>
          </a:p>
        </p:txBody>
      </p:sp>
    </p:spTree>
    <p:extLst>
      <p:ext uri="{BB962C8B-B14F-4D97-AF65-F5344CB8AC3E}">
        <p14:creationId xmlns:p14="http://schemas.microsoft.com/office/powerpoint/2010/main" val="1854867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Objectives Compliance </a:t>
            </a:r>
            <a:endParaRPr lang="en-US" b="1" dirty="0"/>
          </a:p>
        </p:txBody>
      </p:sp>
      <p:sp>
        <p:nvSpPr>
          <p:cNvPr id="3" name="Content Placeholder 2"/>
          <p:cNvSpPr>
            <a:spLocks noGrp="1"/>
          </p:cNvSpPr>
          <p:nvPr>
            <p:ph idx="1"/>
          </p:nvPr>
        </p:nvSpPr>
        <p:spPr/>
        <p:txBody>
          <a:bodyPr>
            <a:normAutofit fontScale="85000" lnSpcReduction="20000"/>
          </a:bodyPr>
          <a:lstStyle/>
          <a:p>
            <a:pPr>
              <a:spcAft>
                <a:spcPts val="1200"/>
              </a:spcAft>
            </a:pPr>
            <a:r>
              <a:rPr lang="en-US" dirty="0" smtClean="0">
                <a:solidFill>
                  <a:schemeClr val="tx1"/>
                </a:solidFill>
              </a:rPr>
              <a:t>Upgrade triggering compliance versus retrofit</a:t>
            </a:r>
          </a:p>
          <a:p>
            <a:pPr>
              <a:spcAft>
                <a:spcPts val="1200"/>
              </a:spcAft>
            </a:pPr>
            <a:r>
              <a:rPr lang="en-US" dirty="0" smtClean="0">
                <a:solidFill>
                  <a:schemeClr val="tx1"/>
                </a:solidFill>
              </a:rPr>
              <a:t>Companies </a:t>
            </a:r>
            <a:r>
              <a:rPr lang="en-US" dirty="0">
                <a:solidFill>
                  <a:schemeClr val="tx1"/>
                </a:solidFill>
              </a:rPr>
              <a:t>must review their products for accessibility at every "natural opportunity," including when they re-design products, upgrade services, or significantly change the way they group together product and service </a:t>
            </a:r>
            <a:r>
              <a:rPr lang="en-US" dirty="0" smtClean="0">
                <a:solidFill>
                  <a:schemeClr val="tx1"/>
                </a:solidFill>
              </a:rPr>
              <a:t>packages.</a:t>
            </a:r>
          </a:p>
          <a:p>
            <a:pPr>
              <a:spcAft>
                <a:spcPts val="1200"/>
              </a:spcAft>
            </a:pPr>
            <a:r>
              <a:rPr lang="en-US" dirty="0" smtClean="0">
                <a:solidFill>
                  <a:schemeClr val="tx1"/>
                </a:solidFill>
              </a:rPr>
              <a:t>Cosmetic </a:t>
            </a:r>
            <a:r>
              <a:rPr lang="en-US" dirty="0">
                <a:solidFill>
                  <a:schemeClr val="tx1"/>
                </a:solidFill>
              </a:rPr>
              <a:t>changes that do not change the product's actual design, such as changes in the color, make, model name, or designation of a product, may not trigger the need to reevaluate access</a:t>
            </a:r>
            <a:endParaRPr lang="en-US" dirty="0" smtClean="0">
              <a:solidFill>
                <a:schemeClr val="tx1"/>
              </a:solidFill>
            </a:endParaRPr>
          </a:p>
          <a:p>
            <a:pPr lvl="1"/>
            <a:r>
              <a:rPr lang="en-US" dirty="0" smtClean="0">
                <a:solidFill>
                  <a:schemeClr val="tx1"/>
                </a:solidFill>
              </a:rPr>
              <a:t>Example: network provider improves speed of email service or network provider improves customer web-interface</a:t>
            </a:r>
          </a:p>
          <a:p>
            <a:pPr lvl="1"/>
            <a:r>
              <a:rPr lang="en-US" dirty="0" smtClean="0">
                <a:solidFill>
                  <a:schemeClr val="tx1"/>
                </a:solidFill>
              </a:rPr>
              <a:t>Equipment changes less ambiguous</a:t>
            </a:r>
          </a:p>
        </p:txBody>
      </p:sp>
    </p:spTree>
    <p:extLst>
      <p:ext uri="{BB962C8B-B14F-4D97-AF65-F5344CB8AC3E}">
        <p14:creationId xmlns:p14="http://schemas.microsoft.com/office/powerpoint/2010/main" val="2416269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Sections 716 and 718:</a:t>
            </a:r>
            <a:br>
              <a:rPr lang="en-US" b="1" dirty="0" smtClean="0"/>
            </a:br>
            <a:r>
              <a:rPr lang="en-US" b="1" dirty="0" smtClean="0"/>
              <a:t>What happens if don’t comply?</a:t>
            </a:r>
            <a:endParaRPr lang="en-US" b="1" dirty="0"/>
          </a:p>
        </p:txBody>
      </p:sp>
      <p:sp>
        <p:nvSpPr>
          <p:cNvPr id="3" name="Content Placeholder 2"/>
          <p:cNvSpPr>
            <a:spLocks noGrp="1"/>
          </p:cNvSpPr>
          <p:nvPr>
            <p:ph idx="1"/>
          </p:nvPr>
        </p:nvSpPr>
        <p:spPr>
          <a:xfrm>
            <a:off x="457200" y="1295400"/>
            <a:ext cx="8382000" cy="5181600"/>
          </a:xfrm>
        </p:spPr>
        <p:txBody>
          <a:bodyPr>
            <a:normAutofit/>
          </a:bodyPr>
          <a:lstStyle/>
          <a:p>
            <a:pPr>
              <a:spcAft>
                <a:spcPts val="1200"/>
              </a:spcAft>
            </a:pPr>
            <a:r>
              <a:rPr lang="en-US" dirty="0" smtClean="0">
                <a:solidFill>
                  <a:schemeClr val="tx1"/>
                </a:solidFill>
              </a:rPr>
              <a:t>Extensive FCC enforcement provisions start 10/8/13</a:t>
            </a:r>
          </a:p>
          <a:p>
            <a:pPr>
              <a:spcAft>
                <a:spcPts val="1200"/>
              </a:spcAft>
            </a:pPr>
            <a:r>
              <a:rPr lang="en-US" dirty="0" smtClean="0">
                <a:solidFill>
                  <a:schemeClr val="tx1"/>
                </a:solidFill>
              </a:rPr>
              <a:t>Fines of up to $100,000 per day for violation, $1 million dollar cap per violation per amendment to 47 USC 503(b)(2)</a:t>
            </a:r>
          </a:p>
          <a:p>
            <a:pPr>
              <a:spcAft>
                <a:spcPts val="1200"/>
              </a:spcAft>
            </a:pPr>
            <a:r>
              <a:rPr lang="en-US" dirty="0" smtClean="0">
                <a:solidFill>
                  <a:schemeClr val="tx1"/>
                </a:solidFill>
              </a:rPr>
              <a:t>Possible damages against carriers (Sec. 14.40)</a:t>
            </a:r>
          </a:p>
          <a:p>
            <a:pPr>
              <a:spcAft>
                <a:spcPts val="1200"/>
              </a:spcAft>
            </a:pPr>
            <a:r>
              <a:rPr lang="en-US" dirty="0" smtClean="0">
                <a:solidFill>
                  <a:schemeClr val="tx1"/>
                </a:solidFill>
              </a:rPr>
              <a:t>FCC may require next generation to be compliant in reasonable time</a:t>
            </a:r>
          </a:p>
          <a:p>
            <a:pPr>
              <a:spcAft>
                <a:spcPts val="1200"/>
              </a:spcAft>
            </a:pPr>
            <a:r>
              <a:rPr lang="en-US" dirty="0" smtClean="0">
                <a:solidFill>
                  <a:schemeClr val="tx1"/>
                </a:solidFill>
              </a:rPr>
              <a:t>Details of enforcement process discussed in later segment</a:t>
            </a:r>
          </a:p>
        </p:txBody>
      </p:sp>
    </p:spTree>
    <p:extLst>
      <p:ext uri="{BB962C8B-B14F-4D97-AF65-F5344CB8AC3E}">
        <p14:creationId xmlns:p14="http://schemas.microsoft.com/office/powerpoint/2010/main" val="2690695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Section 717 of Communications Act</a:t>
            </a:r>
            <a:endParaRPr lang="en-US" b="1" dirty="0"/>
          </a:p>
        </p:txBody>
      </p:sp>
      <p:sp>
        <p:nvSpPr>
          <p:cNvPr id="3" name="Content Placeholder 2"/>
          <p:cNvSpPr>
            <a:spLocks noGrp="1"/>
          </p:cNvSpPr>
          <p:nvPr>
            <p:ph idx="1"/>
          </p:nvPr>
        </p:nvSpPr>
        <p:spPr>
          <a:xfrm>
            <a:off x="457200" y="1143000"/>
            <a:ext cx="8229600" cy="5181600"/>
          </a:xfrm>
        </p:spPr>
        <p:txBody>
          <a:bodyPr>
            <a:normAutofit fontScale="92500"/>
          </a:bodyPr>
          <a:lstStyle/>
          <a:p>
            <a:pPr>
              <a:spcAft>
                <a:spcPts val="1200"/>
              </a:spcAft>
            </a:pPr>
            <a:r>
              <a:rPr lang="en-US" sz="2800" dirty="0" smtClean="0">
                <a:solidFill>
                  <a:schemeClr val="tx1"/>
                </a:solidFill>
              </a:rPr>
              <a:t>Section 717 requires companies to keep contemporaneous records of efforts to comply with Sections 255, 716 and 718, including:</a:t>
            </a:r>
          </a:p>
          <a:p>
            <a:pPr lvl="1"/>
            <a:r>
              <a:rPr lang="en-US" sz="2300" dirty="0" smtClean="0">
                <a:solidFill>
                  <a:schemeClr val="tx1"/>
                </a:solidFill>
              </a:rPr>
              <a:t>Efforts to consult with persons with disabilities</a:t>
            </a:r>
          </a:p>
          <a:p>
            <a:pPr lvl="1"/>
            <a:r>
              <a:rPr lang="en-US" sz="2300" dirty="0" smtClean="0">
                <a:solidFill>
                  <a:schemeClr val="tx1"/>
                </a:solidFill>
              </a:rPr>
              <a:t>Efforts identify barriers to accessibility and incorporate solutions into design and development of covered services and products</a:t>
            </a:r>
          </a:p>
          <a:p>
            <a:pPr lvl="1"/>
            <a:r>
              <a:rPr lang="en-US" sz="2300" dirty="0" smtClean="0">
                <a:solidFill>
                  <a:schemeClr val="tx1"/>
                </a:solidFill>
              </a:rPr>
              <a:t>Accessible features of products and services</a:t>
            </a:r>
          </a:p>
          <a:p>
            <a:pPr lvl="1"/>
            <a:r>
              <a:rPr lang="en-US" sz="2300" dirty="0" smtClean="0">
                <a:solidFill>
                  <a:schemeClr val="tx1"/>
                </a:solidFill>
              </a:rPr>
              <a:t>Compatibility with assistive technologies</a:t>
            </a:r>
          </a:p>
          <a:p>
            <a:pPr lvl="1"/>
            <a:r>
              <a:rPr lang="en-US" sz="2300" dirty="0" smtClean="0">
                <a:solidFill>
                  <a:schemeClr val="tx1"/>
                </a:solidFill>
              </a:rPr>
              <a:t>Decisions that accessibility, usability and/or compatibility was not achievable (readily achievable)</a:t>
            </a:r>
          </a:p>
          <a:p>
            <a:endParaRPr lang="en-US" dirty="0"/>
          </a:p>
        </p:txBody>
      </p:sp>
    </p:spTree>
    <p:extLst>
      <p:ext uri="{BB962C8B-B14F-4D97-AF65-F5344CB8AC3E}">
        <p14:creationId xmlns:p14="http://schemas.microsoft.com/office/powerpoint/2010/main" val="1055040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Section 717 of Communications Act</a:t>
            </a:r>
            <a:endParaRPr lang="en-US" b="1" dirty="0"/>
          </a:p>
        </p:txBody>
      </p:sp>
      <p:sp>
        <p:nvSpPr>
          <p:cNvPr id="3" name="Content Placeholder 2"/>
          <p:cNvSpPr>
            <a:spLocks noGrp="1"/>
          </p:cNvSpPr>
          <p:nvPr>
            <p:ph idx="1"/>
          </p:nvPr>
        </p:nvSpPr>
        <p:spPr>
          <a:xfrm>
            <a:off x="457200" y="1371600"/>
            <a:ext cx="8229600" cy="4953000"/>
          </a:xfrm>
        </p:spPr>
        <p:txBody>
          <a:bodyPr>
            <a:normAutofit/>
          </a:bodyPr>
          <a:lstStyle/>
          <a:p>
            <a:pPr>
              <a:spcBef>
                <a:spcPts val="600"/>
              </a:spcBef>
              <a:spcAft>
                <a:spcPts val="1200"/>
              </a:spcAft>
            </a:pPr>
            <a:r>
              <a:rPr lang="en-US" dirty="0">
                <a:solidFill>
                  <a:schemeClr val="tx1"/>
                </a:solidFill>
              </a:rPr>
              <a:t>Section 717: </a:t>
            </a:r>
            <a:r>
              <a:rPr lang="en-US" dirty="0" smtClean="0">
                <a:solidFill>
                  <a:schemeClr val="tx1"/>
                </a:solidFill>
              </a:rPr>
              <a:t>FCC Record </a:t>
            </a:r>
            <a:r>
              <a:rPr lang="en-US" dirty="0">
                <a:solidFill>
                  <a:schemeClr val="tx1"/>
                </a:solidFill>
              </a:rPr>
              <a:t>Keeping requirements </a:t>
            </a:r>
            <a:r>
              <a:rPr lang="en-US" dirty="0" smtClean="0">
                <a:solidFill>
                  <a:schemeClr val="tx1"/>
                </a:solidFill>
              </a:rPr>
              <a:t>in Rule 14.31 started </a:t>
            </a:r>
            <a:r>
              <a:rPr lang="en-US" dirty="0">
                <a:solidFill>
                  <a:schemeClr val="tx1"/>
                </a:solidFill>
              </a:rPr>
              <a:t>Jan. 1, </a:t>
            </a:r>
            <a:r>
              <a:rPr lang="en-US" dirty="0" smtClean="0">
                <a:solidFill>
                  <a:schemeClr val="tx1"/>
                </a:solidFill>
              </a:rPr>
              <a:t>2013</a:t>
            </a:r>
          </a:p>
          <a:p>
            <a:pPr>
              <a:spcBef>
                <a:spcPts val="600"/>
              </a:spcBef>
              <a:spcAft>
                <a:spcPts val="1200"/>
              </a:spcAft>
            </a:pPr>
            <a:r>
              <a:rPr lang="en-US" dirty="0" smtClean="0">
                <a:solidFill>
                  <a:schemeClr val="tx1"/>
                </a:solidFill>
              </a:rPr>
              <a:t>Annual </a:t>
            </a:r>
            <a:r>
              <a:rPr lang="en-US" dirty="0">
                <a:solidFill>
                  <a:schemeClr val="tx1"/>
                </a:solidFill>
              </a:rPr>
              <a:t>certification started April 1, </a:t>
            </a:r>
            <a:r>
              <a:rPr lang="en-US" dirty="0" smtClean="0">
                <a:solidFill>
                  <a:schemeClr val="tx1"/>
                </a:solidFill>
              </a:rPr>
              <a:t>2013</a:t>
            </a:r>
          </a:p>
          <a:p>
            <a:pPr>
              <a:spcBef>
                <a:spcPts val="600"/>
              </a:spcBef>
              <a:spcAft>
                <a:spcPts val="1200"/>
              </a:spcAft>
            </a:pPr>
            <a:r>
              <a:rPr lang="en-US" dirty="0" smtClean="0">
                <a:solidFill>
                  <a:schemeClr val="tx1"/>
                </a:solidFill>
              </a:rPr>
              <a:t>Exception for “small entities,” which have until Oct. 8, </a:t>
            </a:r>
            <a:r>
              <a:rPr lang="en-US" smtClean="0">
                <a:solidFill>
                  <a:schemeClr val="tx1"/>
                </a:solidFill>
              </a:rPr>
              <a:t>2013 (not going to be extended by FCC)</a:t>
            </a:r>
            <a:endParaRPr lang="en-US" dirty="0">
              <a:solidFill>
                <a:schemeClr val="tx1"/>
              </a:solidFill>
            </a:endParaRPr>
          </a:p>
        </p:txBody>
      </p:sp>
    </p:spTree>
    <p:extLst>
      <p:ext uri="{BB962C8B-B14F-4D97-AF65-F5344CB8AC3E}">
        <p14:creationId xmlns:p14="http://schemas.microsoft.com/office/powerpoint/2010/main" val="367503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723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 Requirements</a:t>
            </a:r>
            <a:endParaRPr lang="en-US" dirty="0"/>
          </a:p>
        </p:txBody>
      </p:sp>
      <p:sp>
        <p:nvSpPr>
          <p:cNvPr id="6" name="Content Placeholder 5"/>
          <p:cNvSpPr>
            <a:spLocks noGrp="1"/>
          </p:cNvSpPr>
          <p:nvPr>
            <p:ph idx="1"/>
          </p:nvPr>
        </p:nvSpPr>
        <p:spPr>
          <a:xfrm>
            <a:off x="-29497" y="1066800"/>
            <a:ext cx="8839200" cy="4905375"/>
          </a:xfrm>
        </p:spPr>
        <p:txBody>
          <a:bodyPr>
            <a:normAutofit fontScale="92500" lnSpcReduction="20000"/>
          </a:bodyPr>
          <a:lstStyle/>
          <a:p>
            <a:pPr>
              <a:spcBef>
                <a:spcPts val="0"/>
              </a:spcBef>
            </a:pPr>
            <a:r>
              <a:rPr lang="en-US" sz="2150" dirty="0" smtClean="0"/>
              <a:t>Entities covered by Section 255, 716 and 718 must create and maintain records of efforts taken to implement conformance with relevant sections of the Act.  </a:t>
            </a:r>
          </a:p>
          <a:p>
            <a:pPr>
              <a:spcBef>
                <a:spcPts val="0"/>
              </a:spcBef>
            </a:pPr>
            <a:r>
              <a:rPr lang="en-US" sz="2150" dirty="0" smtClean="0"/>
              <a:t>Records must be maintained for at least two years after a product or service ceases to be manufactured or offered by the covered entity (directly or through a third party or reseller). </a:t>
            </a:r>
          </a:p>
          <a:p>
            <a:pPr>
              <a:spcBef>
                <a:spcPts val="0"/>
              </a:spcBef>
            </a:pPr>
            <a:r>
              <a:rPr lang="en-US" sz="2150" dirty="0" smtClean="0"/>
              <a:t>Regulations governing the record keeping, </a:t>
            </a:r>
            <a:r>
              <a:rPr lang="en-US" sz="2150" dirty="0" smtClean="0">
                <a:hlinkClick r:id="rId3"/>
              </a:rPr>
              <a:t>47 CFR 14.31</a:t>
            </a:r>
            <a:r>
              <a:rPr lang="en-US" sz="2150" dirty="0" smtClean="0"/>
              <a:t>, provide a significant amount of latitude in terms of the exact format of the records.</a:t>
            </a:r>
          </a:p>
          <a:p>
            <a:pPr>
              <a:spcBef>
                <a:spcPts val="0"/>
              </a:spcBef>
            </a:pPr>
            <a:r>
              <a:rPr lang="en-US" sz="2150" dirty="0" smtClean="0"/>
              <a:t>Records do not need to be made public until filed in response to a complaint and then are subject to certain confidentiality protections. </a:t>
            </a:r>
          </a:p>
          <a:p>
            <a:pPr>
              <a:spcBef>
                <a:spcPts val="0"/>
              </a:spcBef>
            </a:pPr>
            <a:r>
              <a:rPr lang="en-US" sz="2150" dirty="0" smtClean="0"/>
              <a:t>FCC has said it will not create a database of the more than 3,000 filers but that contact information submitted with certifications will be available in October when complaint processes are effective.</a:t>
            </a:r>
          </a:p>
        </p:txBody>
      </p:sp>
    </p:spTree>
    <p:extLst>
      <p:ext uri="{BB962C8B-B14F-4D97-AF65-F5344CB8AC3E}">
        <p14:creationId xmlns:p14="http://schemas.microsoft.com/office/powerpoint/2010/main" val="2715867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 Requirements</a:t>
            </a:r>
            <a:endParaRPr lang="en-US" dirty="0"/>
          </a:p>
        </p:txBody>
      </p:sp>
      <p:sp>
        <p:nvSpPr>
          <p:cNvPr id="6" name="Content Placeholder 5"/>
          <p:cNvSpPr>
            <a:spLocks noGrp="1"/>
          </p:cNvSpPr>
          <p:nvPr>
            <p:ph idx="1"/>
          </p:nvPr>
        </p:nvSpPr>
        <p:spPr>
          <a:xfrm>
            <a:off x="22123" y="1219200"/>
            <a:ext cx="8991600" cy="4905375"/>
          </a:xfrm>
        </p:spPr>
        <p:txBody>
          <a:bodyPr>
            <a:normAutofit fontScale="85000" lnSpcReduction="10000"/>
          </a:bodyPr>
          <a:lstStyle/>
          <a:p>
            <a:pPr marL="0" indent="0">
              <a:spcBef>
                <a:spcPts val="200"/>
              </a:spcBef>
              <a:buNone/>
            </a:pPr>
            <a:r>
              <a:rPr lang="en-US" dirty="0" smtClean="0"/>
              <a:t>The FCC regulations specifically identify three types of records that must be kept as part of the overall record keeping activity: </a:t>
            </a:r>
          </a:p>
          <a:p>
            <a:pPr>
              <a:spcBef>
                <a:spcPts val="200"/>
              </a:spcBef>
            </a:pPr>
            <a:r>
              <a:rPr lang="en-US" sz="2200" dirty="0" smtClean="0"/>
              <a:t>“Information about the manufacturer's or service provider's efforts to consult with individuals with disabilities</a:t>
            </a:r>
          </a:p>
          <a:p>
            <a:pPr>
              <a:spcBef>
                <a:spcPts val="200"/>
              </a:spcBef>
            </a:pPr>
            <a:r>
              <a:rPr lang="en-US" sz="2200" dirty="0" smtClean="0"/>
              <a:t>Descriptions of the accessibility features of its products and services</a:t>
            </a:r>
          </a:p>
          <a:p>
            <a:pPr>
              <a:spcBef>
                <a:spcPts val="200"/>
              </a:spcBef>
            </a:pPr>
            <a:r>
              <a:rPr lang="en-US" sz="2200" dirty="0" smtClean="0"/>
              <a:t>Information about the compatibility of its products and services with peripheral devices or specialized customer premise equipment commonly used by individuals with disabilities to achieve access.”</a:t>
            </a:r>
          </a:p>
          <a:p>
            <a:pPr>
              <a:spcBef>
                <a:spcPts val="200"/>
              </a:spcBef>
            </a:pPr>
            <a:endParaRPr lang="en-US" sz="800" dirty="0" smtClean="0"/>
          </a:p>
          <a:p>
            <a:pPr marL="0" indent="0">
              <a:spcBef>
                <a:spcPts val="0"/>
              </a:spcBef>
              <a:buNone/>
            </a:pPr>
            <a:r>
              <a:rPr lang="en-US" sz="2000" i="1" dirty="0" smtClean="0"/>
              <a:t>The items above define specific records that must be kept as part of the activity but do not define </a:t>
            </a:r>
            <a:r>
              <a:rPr lang="en-US" sz="2000" b="1" i="1" dirty="0" smtClean="0"/>
              <a:t>all</a:t>
            </a:r>
            <a:r>
              <a:rPr lang="en-US" sz="2000" i="1" dirty="0" smtClean="0"/>
              <a:t> the records that must be kept. The records, overall, must show “</a:t>
            </a:r>
            <a:r>
              <a:rPr lang="en-US" sz="2000" i="1" dirty="0"/>
              <a:t>records of the efforts taken by such manufacturer or provider to implement sections 255, 716, and 718 with regard to this product or </a:t>
            </a:r>
            <a:r>
              <a:rPr lang="en-US" sz="2000" i="1" dirty="0" smtClean="0"/>
              <a:t>service.”</a:t>
            </a:r>
            <a:r>
              <a:rPr lang="en-US" sz="2000" dirty="0"/>
              <a:t> </a:t>
            </a:r>
            <a:r>
              <a:rPr lang="en-US" sz="2000" i="1" dirty="0" smtClean="0"/>
              <a:t>For example, if </a:t>
            </a:r>
            <a:r>
              <a:rPr lang="en-US" sz="2000" i="1" dirty="0"/>
              <a:t>claiming that accessibility compliance is not achievable, must keep records that will help sustain burden of proof.</a:t>
            </a:r>
          </a:p>
          <a:p>
            <a:pPr marL="0" indent="0">
              <a:buNone/>
            </a:pPr>
            <a:endParaRPr lang="en-US" sz="2000" i="1" dirty="0"/>
          </a:p>
        </p:txBody>
      </p:sp>
    </p:spTree>
    <p:extLst>
      <p:ext uri="{BB962C8B-B14F-4D97-AF65-F5344CB8AC3E}">
        <p14:creationId xmlns:p14="http://schemas.microsoft.com/office/powerpoint/2010/main" val="2460600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Non-Achievability Documentation</a:t>
            </a:r>
            <a:endParaRPr lang="en-US" dirty="0"/>
          </a:p>
        </p:txBody>
      </p:sp>
      <p:sp>
        <p:nvSpPr>
          <p:cNvPr id="6" name="Content Placeholder 5"/>
          <p:cNvSpPr>
            <a:spLocks noGrp="1"/>
          </p:cNvSpPr>
          <p:nvPr>
            <p:ph idx="1"/>
          </p:nvPr>
        </p:nvSpPr>
        <p:spPr/>
        <p:txBody>
          <a:bodyPr>
            <a:normAutofit lnSpcReduction="10000"/>
          </a:bodyPr>
          <a:lstStyle/>
          <a:p>
            <a:r>
              <a:rPr lang="en-US" dirty="0" smtClean="0"/>
              <a:t>The Act only requires that products be made accessible if doing so is “achievable.” </a:t>
            </a:r>
          </a:p>
          <a:p>
            <a:r>
              <a:rPr lang="en-US" dirty="0" smtClean="0"/>
              <a:t>When covered entities do not make their products or services accessible, and claim as a defense that it is not achievable for them to do so, they bear the burden of proof on this defense. </a:t>
            </a:r>
          </a:p>
          <a:p>
            <a:r>
              <a:rPr lang="en-US" dirty="0" smtClean="0"/>
              <a:t>While entities are not technically required to keep records to this end they should note that they bear the burden of proof for justifying such claims. </a:t>
            </a:r>
          </a:p>
        </p:txBody>
      </p:sp>
    </p:spTree>
    <p:extLst>
      <p:ext uri="{BB962C8B-B14F-4D97-AF65-F5344CB8AC3E}">
        <p14:creationId xmlns:p14="http://schemas.microsoft.com/office/powerpoint/2010/main" val="2539085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Non-Achievability Documentation</a:t>
            </a:r>
            <a:endParaRPr lang="en-US" dirty="0"/>
          </a:p>
        </p:txBody>
      </p:sp>
      <p:sp>
        <p:nvSpPr>
          <p:cNvPr id="6" name="Content Placeholder 5"/>
          <p:cNvSpPr>
            <a:spLocks noGrp="1"/>
          </p:cNvSpPr>
          <p:nvPr>
            <p:ph idx="1"/>
          </p:nvPr>
        </p:nvSpPr>
        <p:spPr>
          <a:xfrm>
            <a:off x="152400" y="1219200"/>
            <a:ext cx="8839200" cy="4905375"/>
          </a:xfrm>
        </p:spPr>
        <p:txBody>
          <a:bodyPr>
            <a:normAutofit fontScale="92500" lnSpcReduction="20000"/>
          </a:bodyPr>
          <a:lstStyle/>
          <a:p>
            <a:pPr marL="0" indent="0">
              <a:spcBef>
                <a:spcPts val="0"/>
              </a:spcBef>
              <a:buNone/>
            </a:pPr>
            <a:r>
              <a:rPr lang="en-US" sz="2100" dirty="0" smtClean="0"/>
              <a:t>If a complaint was to arise, and a claim of “not achievable” was to be made, the FCC would require that an organization provide records demonstrating:</a:t>
            </a:r>
          </a:p>
          <a:p>
            <a:pPr>
              <a:spcBef>
                <a:spcPts val="300"/>
              </a:spcBef>
            </a:pPr>
            <a:r>
              <a:rPr lang="en-US" sz="1900" dirty="0" smtClean="0"/>
              <a:t>The nature and cost of the steps needed to make equipment and services accessible in the design, development, testing, and deployment process to make a piece of equipment or software in the case of a manufacturer, or service in the case of a service provider, usable by individuals with disabilities;</a:t>
            </a:r>
          </a:p>
          <a:p>
            <a:pPr>
              <a:spcBef>
                <a:spcPts val="300"/>
              </a:spcBef>
            </a:pPr>
            <a:r>
              <a:rPr lang="en-US" sz="1900" dirty="0" smtClean="0"/>
              <a:t>The technical and economic impact on the operation of the manufacturer or provider and on the operation of the specific equipment or service in question, including on the development and deployment of new communications technologies;</a:t>
            </a:r>
          </a:p>
          <a:p>
            <a:pPr>
              <a:spcBef>
                <a:spcPts val="300"/>
              </a:spcBef>
            </a:pPr>
            <a:r>
              <a:rPr lang="en-US" sz="1900" dirty="0" smtClean="0"/>
              <a:t>The type of operations of the manufacturer or service provider; and,</a:t>
            </a:r>
          </a:p>
          <a:p>
            <a:pPr>
              <a:spcBef>
                <a:spcPts val="300"/>
              </a:spcBef>
            </a:pPr>
            <a:r>
              <a:rPr lang="en-US" sz="1900" dirty="0" smtClean="0"/>
              <a:t>The extent to which the service provider or manufacturer in question offers accessible services or equipment containing varying degrees of functionality and features, and offered at differing price points. (FCC 11-151 ¶221)</a:t>
            </a:r>
          </a:p>
        </p:txBody>
      </p:sp>
    </p:spTree>
    <p:extLst>
      <p:ext uri="{BB962C8B-B14F-4D97-AF65-F5344CB8AC3E}">
        <p14:creationId xmlns:p14="http://schemas.microsoft.com/office/powerpoint/2010/main" val="226135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Legal Overview: CVAA Organization</a:t>
            </a:r>
            <a:endParaRPr lang="en-US" sz="3200" dirty="0"/>
          </a:p>
        </p:txBody>
      </p:sp>
      <p:sp>
        <p:nvSpPr>
          <p:cNvPr id="3" name="Content Placeholder 2"/>
          <p:cNvSpPr>
            <a:spLocks noGrp="1"/>
          </p:cNvSpPr>
          <p:nvPr>
            <p:ph idx="1"/>
          </p:nvPr>
        </p:nvSpPr>
        <p:spPr>
          <a:xfrm>
            <a:off x="457200" y="1066800"/>
            <a:ext cx="8229600" cy="5334000"/>
          </a:xfrm>
        </p:spPr>
        <p:txBody>
          <a:bodyPr>
            <a:normAutofit lnSpcReduction="10000"/>
          </a:bodyPr>
          <a:lstStyle/>
          <a:p>
            <a:r>
              <a:rPr lang="en-US" b="1" dirty="0" smtClean="0"/>
              <a:t>Title I – Communications Access</a:t>
            </a:r>
          </a:p>
          <a:p>
            <a:pPr lvl="1"/>
            <a:r>
              <a:rPr lang="en-US" dirty="0" smtClean="0"/>
              <a:t>Broken down into six parts</a:t>
            </a:r>
          </a:p>
          <a:p>
            <a:pPr lvl="1"/>
            <a:r>
              <a:rPr lang="en-US" dirty="0" smtClean="0"/>
              <a:t>Primarily amends the Communications Act of 1934</a:t>
            </a:r>
          </a:p>
          <a:p>
            <a:pPr lvl="1"/>
            <a:r>
              <a:rPr lang="en-US" dirty="0" smtClean="0"/>
              <a:t>Significant item of note is the Advanced Communication Services requirements of Section 716 and Recordkeeping Requirements of Section 717</a:t>
            </a:r>
          </a:p>
          <a:p>
            <a:pPr lvl="1"/>
            <a:r>
              <a:rPr lang="en-US" dirty="0" smtClean="0"/>
              <a:t>Rulemakings on these sections are largely completed and rules are currently effective</a:t>
            </a:r>
          </a:p>
          <a:p>
            <a:r>
              <a:rPr lang="en-US" b="1" dirty="0" smtClean="0"/>
              <a:t>Title II – Video Access</a:t>
            </a:r>
          </a:p>
          <a:p>
            <a:pPr lvl="1"/>
            <a:r>
              <a:rPr lang="en-US" dirty="0" smtClean="0"/>
              <a:t>Also broken down into six parts</a:t>
            </a:r>
          </a:p>
          <a:p>
            <a:pPr lvl="1"/>
            <a:r>
              <a:rPr lang="en-US" dirty="0" smtClean="0"/>
              <a:t>Focuses on ensuring video delivery systems are accessible</a:t>
            </a:r>
          </a:p>
          <a:p>
            <a:pPr lvl="1"/>
            <a:r>
              <a:rPr lang="en-US" dirty="0" smtClean="0"/>
              <a:t>Rulemakings on this section mostly complete</a:t>
            </a:r>
          </a:p>
        </p:txBody>
      </p:sp>
    </p:spTree>
    <p:extLst>
      <p:ext uri="{BB962C8B-B14F-4D97-AF65-F5344CB8AC3E}">
        <p14:creationId xmlns:p14="http://schemas.microsoft.com/office/powerpoint/2010/main" val="21336729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Section 717(a)(5)(c) requires FCC to keep confidential records that are (1) produced in response to complaint; (2) created or maintained pursuant to the rules; (3) directly relevant to equipment or service at issue in complaint</a:t>
            </a:r>
          </a:p>
          <a:p>
            <a:r>
              <a:rPr lang="en-US" dirty="0" smtClean="0"/>
              <a:t>Not protected: other materials not required by the recordkeeping rules i.e., defense of achievability</a:t>
            </a:r>
          </a:p>
          <a:p>
            <a:r>
              <a:rPr lang="en-US" dirty="0" smtClean="0"/>
              <a:t>Any materials filed in response to FCC compliant should be filed with a confidentiality request pursuant to Section 0.459 of the FCC Rules</a:t>
            </a:r>
          </a:p>
          <a:p>
            <a:r>
              <a:rPr lang="en-US" dirty="0" smtClean="0"/>
              <a:t>Assert the statutory exemption for disclosure pursuant to Section 0.457 of the FCC Rules</a:t>
            </a:r>
            <a:endParaRPr lang="en-US" dirty="0"/>
          </a:p>
        </p:txBody>
      </p:sp>
    </p:spTree>
    <p:extLst>
      <p:ext uri="{BB962C8B-B14F-4D97-AF65-F5344CB8AC3E}">
        <p14:creationId xmlns:p14="http://schemas.microsoft.com/office/powerpoint/2010/main" val="998421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6" name="Content Placeholder 5"/>
          <p:cNvSpPr>
            <a:spLocks noGrp="1"/>
          </p:cNvSpPr>
          <p:nvPr>
            <p:ph idx="1"/>
          </p:nvPr>
        </p:nvSpPr>
        <p:spPr/>
        <p:txBody>
          <a:bodyPr>
            <a:normAutofit fontScale="92500" lnSpcReduction="10000"/>
          </a:bodyPr>
          <a:lstStyle/>
          <a:p>
            <a:r>
              <a:rPr lang="en-US" sz="2200" dirty="0" smtClean="0"/>
              <a:t>As of April 1</a:t>
            </a:r>
            <a:r>
              <a:rPr lang="en-US" sz="2200" baseline="30000" dirty="0" smtClean="0"/>
              <a:t>st</a:t>
            </a:r>
            <a:r>
              <a:rPr lang="en-US" sz="2200" dirty="0" smtClean="0"/>
              <a:t>, 2013 an officer of all covered entities must certify under penalty of perjury to the FCC that they are keeping the required records.</a:t>
            </a:r>
          </a:p>
          <a:p>
            <a:r>
              <a:rPr lang="en-US" sz="2200" dirty="0" smtClean="0"/>
              <a:t>Certification mandates that a recordkeeping process is in place and the FCC requirements are being met.</a:t>
            </a:r>
          </a:p>
          <a:p>
            <a:r>
              <a:rPr lang="en-US" sz="2200" dirty="0" smtClean="0"/>
              <a:t>Certification </a:t>
            </a:r>
            <a:r>
              <a:rPr lang="en-US" sz="2200" dirty="0"/>
              <a:t>is supported by “an affidavit or declaration under penalty of perjury, signed and dated by the authorized officer of the company with personal knowledge of the representations provided in the company's </a:t>
            </a:r>
            <a:r>
              <a:rPr lang="en-US" sz="2200" dirty="0" smtClean="0"/>
              <a:t>certification.” </a:t>
            </a:r>
          </a:p>
          <a:p>
            <a:r>
              <a:rPr lang="en-US" sz="2200" dirty="0" smtClean="0"/>
              <a:t>Certifying entity must identify the name and contact details of the person or persons within company that are authorized to resolve complaints and the name and contact details of person within company designated for receiving complaints (or registered agent).</a:t>
            </a:r>
            <a:endParaRPr lang="en-US" sz="2200" dirty="0"/>
          </a:p>
        </p:txBody>
      </p:sp>
    </p:spTree>
    <p:extLst>
      <p:ext uri="{BB962C8B-B14F-4D97-AF65-F5344CB8AC3E}">
        <p14:creationId xmlns:p14="http://schemas.microsoft.com/office/powerpoint/2010/main" val="3842627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Text Placeholder 2"/>
          <p:cNvSpPr>
            <a:spLocks noGrp="1"/>
          </p:cNvSpPr>
          <p:nvPr>
            <p:ph type="body" sz="quarter" idx="10"/>
          </p:nvPr>
        </p:nvSpPr>
        <p:spPr/>
        <p:txBody>
          <a:bodyPr>
            <a:normAutofit lnSpcReduction="10000"/>
          </a:bodyPr>
          <a:lstStyle/>
          <a:p>
            <a:endParaRPr lang="en-US" dirty="0"/>
          </a:p>
        </p:txBody>
      </p:sp>
      <p:sp>
        <p:nvSpPr>
          <p:cNvPr id="4" name="Content Placeholder 3"/>
          <p:cNvSpPr>
            <a:spLocks noGrp="1"/>
          </p:cNvSpPr>
          <p:nvPr>
            <p:ph idx="1"/>
          </p:nvPr>
        </p:nvSpPr>
        <p:spPr>
          <a:xfrm>
            <a:off x="457200" y="1295400"/>
            <a:ext cx="4939734" cy="4830763"/>
          </a:xfrm>
        </p:spPr>
        <p:txBody>
          <a:bodyPr>
            <a:normAutofit/>
          </a:bodyPr>
          <a:lstStyle/>
          <a:p>
            <a:pPr marL="0" indent="0">
              <a:buNone/>
            </a:pPr>
            <a:r>
              <a:rPr lang="en-US" dirty="0" smtClean="0"/>
              <a:t>Filing </a:t>
            </a:r>
            <a:r>
              <a:rPr lang="en-US" dirty="0"/>
              <a:t>occurs online via the RCCI Registry </a:t>
            </a:r>
            <a:r>
              <a:rPr lang="en-US" dirty="0" smtClean="0"/>
              <a:t>system:</a:t>
            </a:r>
          </a:p>
          <a:p>
            <a:r>
              <a:rPr lang="en-US" dirty="0" smtClean="0"/>
              <a:t>https</a:t>
            </a:r>
            <a:r>
              <a:rPr lang="en-US" dirty="0"/>
              <a:t>://</a:t>
            </a:r>
            <a:r>
              <a:rPr lang="en-US" dirty="0" smtClean="0"/>
              <a:t>apps.fcc.gov/rccci-registry/login!input.action</a:t>
            </a:r>
            <a:endParaRPr lang="en-US" dirty="0"/>
          </a:p>
          <a:p>
            <a:r>
              <a:rPr lang="en-US" dirty="0" smtClean="0"/>
              <a:t>Application provides for the creation and signature of certification </a:t>
            </a:r>
            <a:r>
              <a:rPr lang="en-US" dirty="0"/>
              <a:t>online </a:t>
            </a:r>
            <a:endParaRPr lang="en-US" dirty="0" smtClean="0"/>
          </a:p>
          <a:p>
            <a:r>
              <a:rPr lang="en-US" dirty="0"/>
              <a:t>Identification via FCC Registration Number [FRN</a:t>
            </a:r>
            <a:r>
              <a:rPr lang="en-US" dirty="0" smtClean="0"/>
              <a:t>]</a:t>
            </a:r>
          </a:p>
        </p:txBody>
      </p:sp>
      <p:pic>
        <p:nvPicPr>
          <p:cNvPr id="1025" name="Picture 1" descr="C:\Users\timsp\AppData\Local\Temp\SolidDocuments\SolidCapture\SolidCaptureImage85578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934" y="1600200"/>
            <a:ext cx="374952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37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8126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a:t>
            </a:r>
            <a:endParaRPr lang="en-US" dirty="0"/>
          </a:p>
        </p:txBody>
      </p:sp>
      <p:sp>
        <p:nvSpPr>
          <p:cNvPr id="3" name="Text Placeholder 2"/>
          <p:cNvSpPr>
            <a:spLocks noGrp="1"/>
          </p:cNvSpPr>
          <p:nvPr>
            <p:ph type="body" sz="quarter" idx="10"/>
          </p:nvPr>
        </p:nvSpPr>
        <p:spPr/>
        <p:txBody>
          <a:bodyPr>
            <a:normAutofit lnSpcReduction="10000"/>
          </a:bodyPr>
          <a:lstStyle/>
          <a:p>
            <a:r>
              <a:rPr lang="en-US" dirty="0" smtClean="0"/>
              <a:t>This is the CVAA</a:t>
            </a:r>
            <a:endParaRPr lang="en-US" dirty="0"/>
          </a:p>
        </p:txBody>
      </p:sp>
      <p:sp>
        <p:nvSpPr>
          <p:cNvPr id="6" name="Content Placeholder 5"/>
          <p:cNvSpPr>
            <a:spLocks noGrp="1"/>
          </p:cNvSpPr>
          <p:nvPr>
            <p:ph idx="1"/>
          </p:nvPr>
        </p:nvSpPr>
        <p:spPr>
          <a:xfrm>
            <a:off x="152400" y="1219200"/>
            <a:ext cx="8839200" cy="4905375"/>
          </a:xfrm>
        </p:spPr>
        <p:txBody>
          <a:bodyPr>
            <a:normAutofit lnSpcReduction="10000"/>
          </a:bodyPr>
          <a:lstStyle/>
          <a:p>
            <a:r>
              <a:rPr lang="en-US" sz="1800" dirty="0" smtClean="0"/>
              <a:t>CVAA </a:t>
            </a:r>
            <a:r>
              <a:rPr lang="en-US" sz="1800" dirty="0"/>
              <a:t>regulations are enforced by the FCC and can </a:t>
            </a:r>
            <a:r>
              <a:rPr lang="en-US" sz="1800" dirty="0" smtClean="0"/>
              <a:t>result </a:t>
            </a:r>
            <a:r>
              <a:rPr lang="en-US" sz="1800" smtClean="0"/>
              <a:t>in forfeitures up </a:t>
            </a:r>
            <a:r>
              <a:rPr lang="en-US" sz="1800" dirty="0"/>
              <a:t>to $100,000 a day and $1,000,000 dollars in total for each </a:t>
            </a:r>
            <a:r>
              <a:rPr lang="en-US" sz="1800" dirty="0" smtClean="0"/>
              <a:t>complaint; common carriers also subject to damages </a:t>
            </a:r>
          </a:p>
          <a:p>
            <a:r>
              <a:rPr lang="en-US" sz="1800" dirty="0" smtClean="0"/>
              <a:t>Decentralized governance runs </a:t>
            </a:r>
            <a:r>
              <a:rPr lang="en-US" sz="1800" dirty="0"/>
              <a:t>the material risk that a product will not develop or maintain the relevant </a:t>
            </a:r>
            <a:r>
              <a:rPr lang="en-US" sz="1800" dirty="0" smtClean="0"/>
              <a:t>records needed to defend complaint</a:t>
            </a:r>
          </a:p>
          <a:p>
            <a:r>
              <a:rPr lang="en-US" sz="1800" dirty="0" smtClean="0"/>
              <a:t>In </a:t>
            </a:r>
            <a:r>
              <a:rPr lang="en-US" sz="1800" dirty="0"/>
              <a:t>that event, should a complaint occur, the organization </a:t>
            </a:r>
            <a:r>
              <a:rPr lang="en-US" sz="1800" dirty="0" smtClean="0"/>
              <a:t>could </a:t>
            </a:r>
            <a:r>
              <a:rPr lang="en-US" sz="1800" dirty="0"/>
              <a:t>find itself in the uncomfortable position of having certified to the FCC that records are being kept when, in fact, no such records </a:t>
            </a:r>
            <a:r>
              <a:rPr lang="en-US" sz="1800" dirty="0" smtClean="0"/>
              <a:t>exist.  We would expect the FCC to react negatively to such a situation.</a:t>
            </a:r>
          </a:p>
          <a:p>
            <a:r>
              <a:rPr lang="en-US" sz="1800" dirty="0" smtClean="0"/>
              <a:t>A </a:t>
            </a:r>
            <a:r>
              <a:rPr lang="en-US" sz="1800" dirty="0"/>
              <a:t>basic governance model requiring that these records be filed centrally with a group under the authority of the certifying party would seem to meet the requirements of the FCC and ensure conformance to the </a:t>
            </a:r>
            <a:r>
              <a:rPr lang="en-US" sz="1800" dirty="0" smtClean="0"/>
              <a:t>process.</a:t>
            </a:r>
          </a:p>
          <a:p>
            <a:r>
              <a:rPr lang="en-US" sz="1800" dirty="0"/>
              <a:t>Pursuant to FCC rules, the company must designate a </a:t>
            </a:r>
            <a:r>
              <a:rPr lang="en-US" sz="1800" b="1" dirty="0"/>
              <a:t>company representative </a:t>
            </a:r>
            <a:r>
              <a:rPr lang="en-US" sz="1800" dirty="0"/>
              <a:t>that is authorized to resolve complaints as well as a </a:t>
            </a:r>
            <a:r>
              <a:rPr lang="en-US" sz="1800" b="1" dirty="0"/>
              <a:t>designated agent </a:t>
            </a:r>
            <a:r>
              <a:rPr lang="en-US" sz="1800" dirty="0"/>
              <a:t>for service of complaints</a:t>
            </a:r>
          </a:p>
          <a:p>
            <a:endParaRPr lang="en-US" sz="1800" dirty="0" smtClean="0"/>
          </a:p>
          <a:p>
            <a:endParaRPr lang="en-US" sz="1800" dirty="0" smtClean="0"/>
          </a:p>
        </p:txBody>
      </p:sp>
    </p:spTree>
    <p:extLst>
      <p:ext uri="{BB962C8B-B14F-4D97-AF65-F5344CB8AC3E}">
        <p14:creationId xmlns:p14="http://schemas.microsoft.com/office/powerpoint/2010/main" val="3746945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Model</a:t>
            </a:r>
            <a:endParaRPr lang="en-US" dirty="0"/>
          </a:p>
        </p:txBody>
      </p:sp>
      <p:sp>
        <p:nvSpPr>
          <p:cNvPr id="3" name="Text Placeholder 2"/>
          <p:cNvSpPr>
            <a:spLocks noGrp="1"/>
          </p:cNvSpPr>
          <p:nvPr>
            <p:ph type="body" sz="quarter" idx="10"/>
          </p:nvPr>
        </p:nvSpPr>
        <p:spPr>
          <a:xfrm>
            <a:off x="3951514" y="838200"/>
            <a:ext cx="5181600" cy="381000"/>
          </a:xfrm>
        </p:spPr>
        <p:txBody>
          <a:bodyPr>
            <a:normAutofit lnSpcReduction="10000"/>
          </a:bodyPr>
          <a:lstStyle/>
          <a:p>
            <a:r>
              <a:rPr lang="en-US" dirty="0" smtClean="0"/>
              <a:t>This is not Section 508</a:t>
            </a:r>
            <a:endParaRPr lang="en-US" dirty="0"/>
          </a:p>
        </p:txBody>
      </p:sp>
      <p:sp>
        <p:nvSpPr>
          <p:cNvPr id="6" name="Content Placeholder 5"/>
          <p:cNvSpPr>
            <a:spLocks noGrp="1"/>
          </p:cNvSpPr>
          <p:nvPr>
            <p:ph idx="1"/>
          </p:nvPr>
        </p:nvSpPr>
        <p:spPr/>
        <p:txBody>
          <a:bodyPr>
            <a:normAutofit fontScale="77500" lnSpcReduction="20000"/>
          </a:bodyPr>
          <a:lstStyle/>
          <a:p>
            <a:pPr>
              <a:spcBef>
                <a:spcPts val="0"/>
              </a:spcBef>
            </a:pPr>
            <a:r>
              <a:rPr lang="en-US" sz="2200" dirty="0" smtClean="0"/>
              <a:t>The CVAA implies a strong, central governance model for conformance</a:t>
            </a:r>
          </a:p>
          <a:p>
            <a:pPr lvl="1">
              <a:spcBef>
                <a:spcPts val="0"/>
              </a:spcBef>
            </a:pPr>
            <a:r>
              <a:rPr lang="en-US" dirty="0"/>
              <a:t>G</a:t>
            </a:r>
            <a:r>
              <a:rPr lang="en-US" dirty="0" smtClean="0"/>
              <a:t>enerally a </a:t>
            </a:r>
            <a:r>
              <a:rPr lang="en-US" dirty="0"/>
              <a:t>materially different governance model than that currently used for </a:t>
            </a:r>
            <a:r>
              <a:rPr lang="en-US" dirty="0" smtClean="0"/>
              <a:t>accessibility</a:t>
            </a:r>
          </a:p>
          <a:p>
            <a:pPr lvl="1">
              <a:spcBef>
                <a:spcPts val="0"/>
              </a:spcBef>
            </a:pPr>
            <a:r>
              <a:rPr lang="en-US" dirty="0" smtClean="0"/>
              <a:t>Most </a:t>
            </a:r>
            <a:r>
              <a:rPr lang="en-US" dirty="0"/>
              <a:t>organizations have a governance model that requires each </a:t>
            </a:r>
            <a:r>
              <a:rPr lang="en-US" dirty="0" smtClean="0"/>
              <a:t>service product line to </a:t>
            </a:r>
            <a:r>
              <a:rPr lang="en-US" dirty="0"/>
              <a:t>maintain </a:t>
            </a:r>
            <a:r>
              <a:rPr lang="en-US" dirty="0" smtClean="0"/>
              <a:t>its own </a:t>
            </a:r>
            <a:r>
              <a:rPr lang="en-US" dirty="0"/>
              <a:t>records for </a:t>
            </a:r>
            <a:r>
              <a:rPr lang="en-US" dirty="0" smtClean="0"/>
              <a:t>accessibility</a:t>
            </a:r>
          </a:p>
          <a:p>
            <a:pPr lvl="1">
              <a:spcBef>
                <a:spcPts val="0"/>
              </a:spcBef>
            </a:pPr>
            <a:r>
              <a:rPr lang="en-US" dirty="0" smtClean="0"/>
              <a:t>A central accessibility office may play a coordinating and supporting role across the organization, but typically has no authority to compel product groups to produce documentation</a:t>
            </a:r>
          </a:p>
          <a:p>
            <a:pPr>
              <a:spcBef>
                <a:spcPts val="0"/>
              </a:spcBef>
            </a:pPr>
            <a:r>
              <a:rPr lang="en-US" sz="2200" dirty="0" smtClean="0"/>
              <a:t>Current approach was developed </a:t>
            </a:r>
            <a:r>
              <a:rPr lang="en-US" sz="2200" dirty="0"/>
              <a:t>under and aligns well with accessibility procurement laws such as Section </a:t>
            </a:r>
            <a:r>
              <a:rPr lang="en-US" sz="2200" dirty="0" smtClean="0"/>
              <a:t>508 </a:t>
            </a:r>
          </a:p>
          <a:p>
            <a:pPr>
              <a:spcBef>
                <a:spcPts val="0"/>
              </a:spcBef>
            </a:pPr>
            <a:r>
              <a:rPr lang="en-US" sz="2200" dirty="0" smtClean="0"/>
              <a:t>Section 508, however, </a:t>
            </a:r>
            <a:r>
              <a:rPr lang="en-US" sz="2200" dirty="0"/>
              <a:t>has no enforcement </a:t>
            </a:r>
            <a:r>
              <a:rPr lang="en-US" sz="2200" dirty="0" smtClean="0"/>
              <a:t>mechanism, </a:t>
            </a:r>
            <a:r>
              <a:rPr lang="en-US" sz="2200" dirty="0"/>
              <a:t>as it relates to </a:t>
            </a:r>
            <a:r>
              <a:rPr lang="en-US" sz="2200" dirty="0" smtClean="0"/>
              <a:t>service providers and manufacturers </a:t>
            </a:r>
            <a:r>
              <a:rPr lang="en-US" sz="2200" dirty="0"/>
              <a:t>and is </a:t>
            </a:r>
            <a:r>
              <a:rPr lang="en-US" sz="2200" dirty="0" smtClean="0"/>
              <a:t>a </a:t>
            </a:r>
            <a:r>
              <a:rPr lang="en-US" sz="2200" dirty="0"/>
              <a:t>procurement </a:t>
            </a:r>
            <a:r>
              <a:rPr lang="en-US" sz="2200" dirty="0" smtClean="0"/>
              <a:t>law</a:t>
            </a:r>
            <a:endParaRPr lang="en-US" sz="2200" dirty="0"/>
          </a:p>
          <a:p>
            <a:pPr lvl="1">
              <a:spcBef>
                <a:spcPts val="0"/>
              </a:spcBef>
            </a:pPr>
            <a:r>
              <a:rPr lang="en-US" dirty="0" smtClean="0"/>
              <a:t>Reality – it’s a pretty low risk law with spotty enforcement</a:t>
            </a:r>
          </a:p>
          <a:p>
            <a:pPr lvl="1">
              <a:spcBef>
                <a:spcPts val="0"/>
              </a:spcBef>
            </a:pPr>
            <a:r>
              <a:rPr lang="en-US" dirty="0" smtClean="0"/>
              <a:t>Worst case scenario – organizations don’t buy your product</a:t>
            </a:r>
          </a:p>
          <a:p>
            <a:pPr>
              <a:spcBef>
                <a:spcPts val="0"/>
              </a:spcBef>
            </a:pPr>
            <a:endParaRPr lang="en-US" sz="2000" dirty="0"/>
          </a:p>
        </p:txBody>
      </p:sp>
    </p:spTree>
    <p:extLst>
      <p:ext uri="{BB962C8B-B14F-4D97-AF65-F5344CB8AC3E}">
        <p14:creationId xmlns:p14="http://schemas.microsoft.com/office/powerpoint/2010/main" val="16088808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Products and Services</a:t>
            </a:r>
            <a:br>
              <a:rPr lang="en-US" dirty="0" smtClean="0"/>
            </a:br>
            <a:r>
              <a:rPr lang="en-US" dirty="0"/>
              <a:t>Recordkeeping </a:t>
            </a:r>
            <a:r>
              <a:rPr lang="en-US" dirty="0" smtClean="0"/>
              <a:t>Requirements</a:t>
            </a:r>
            <a:endParaRPr lang="en-US" dirty="0"/>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0752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Questionnaire</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Functionality Questionnaire</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Develop a basic functionality questionnaire that covers all the potential product/service features that are covered under Sections 255, 716 and 718 of the Communications Act</a:t>
            </a:r>
          </a:p>
          <a:p>
            <a:r>
              <a:rPr lang="en-US" dirty="0" smtClean="0"/>
              <a:t>If the product or service has functionality that answers “yes” to any of questions</a:t>
            </a:r>
          </a:p>
          <a:p>
            <a:pPr lvl="1"/>
            <a:r>
              <a:rPr lang="en-US" dirty="0" smtClean="0"/>
              <a:t>Complete a more extensive compliance and record keeping process for the covered functionality. </a:t>
            </a:r>
          </a:p>
          <a:p>
            <a:r>
              <a:rPr lang="en-US" dirty="0" smtClean="0"/>
              <a:t>If the product or service answers “no” to all questions</a:t>
            </a:r>
          </a:p>
          <a:p>
            <a:pPr lvl="1"/>
            <a:r>
              <a:rPr lang="en-US" dirty="0" smtClean="0"/>
              <a:t>Then the completed questionnaire can be submitted to the organization's record-keeping repository and the product can exit the process.</a:t>
            </a:r>
          </a:p>
          <a:p>
            <a:endParaRPr lang="en-US" dirty="0"/>
          </a:p>
        </p:txBody>
      </p:sp>
    </p:spTree>
    <p:extLst>
      <p:ext uri="{BB962C8B-B14F-4D97-AF65-F5344CB8AC3E}">
        <p14:creationId xmlns:p14="http://schemas.microsoft.com/office/powerpoint/2010/main" val="15380476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Functionality Questionnaire</a:t>
            </a:r>
          </a:p>
        </p:txBody>
      </p:sp>
      <p:sp>
        <p:nvSpPr>
          <p:cNvPr id="9" name="Text Placeholder 8"/>
          <p:cNvSpPr>
            <a:spLocks noGrp="1"/>
          </p:cNvSpPr>
          <p:nvPr>
            <p:ph type="body" sz="quarter" idx="10"/>
          </p:nvPr>
        </p:nvSpPr>
        <p:spPr/>
        <p:txBody>
          <a:bodyPr>
            <a:normAutofit lnSpcReduction="10000"/>
          </a:bodyPr>
          <a:lstStyle/>
          <a:p>
            <a:r>
              <a:rPr lang="en-US" dirty="0" smtClean="0"/>
              <a:t>Functionality Questionnaire – Examples</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Is the product a fixed-line telephone or telephone-like device?</a:t>
            </a:r>
          </a:p>
          <a:p>
            <a:pPr lvl="1"/>
            <a:r>
              <a:rPr lang="en-US" dirty="0" smtClean="0"/>
              <a:t>E.g. Polycom VOIP Phone, Touch Tone Phones</a:t>
            </a:r>
          </a:p>
          <a:p>
            <a:r>
              <a:rPr lang="en-US" dirty="0" smtClean="0"/>
              <a:t>Is the product a mobile telephone?</a:t>
            </a:r>
          </a:p>
          <a:p>
            <a:pPr lvl="1"/>
            <a:r>
              <a:rPr lang="en-US" dirty="0" smtClean="0"/>
              <a:t>E.g. iPhone, Samsung Galaxy</a:t>
            </a:r>
          </a:p>
          <a:p>
            <a:r>
              <a:rPr lang="en-US" dirty="0" smtClean="0"/>
              <a:t>Does the product or service provide for text messaging, instant messaging, e-mail or other text based communication?</a:t>
            </a:r>
          </a:p>
          <a:p>
            <a:pPr lvl="1"/>
            <a:r>
              <a:rPr lang="en-US" dirty="0" smtClean="0"/>
              <a:t>G-mail, Yahoo mail, Outlook web client, AOL Instant Messenger, iMessage, branded web-based email provided through a service providers site</a:t>
            </a:r>
          </a:p>
          <a:p>
            <a:r>
              <a:rPr lang="en-US" dirty="0" smtClean="0"/>
              <a:t>Does the product provide for voice based communication?</a:t>
            </a:r>
          </a:p>
          <a:p>
            <a:pPr lvl="1"/>
            <a:r>
              <a:rPr lang="en-US" dirty="0" smtClean="0"/>
              <a:t>Inter connected VoIP (such as offered by cable MSOs), Skype, Google Talk, Facebook Chat </a:t>
            </a:r>
          </a:p>
          <a:p>
            <a:r>
              <a:rPr lang="en-US" dirty="0" smtClean="0"/>
              <a:t>Does the product provide for video based communication?</a:t>
            </a:r>
          </a:p>
          <a:p>
            <a:pPr lvl="1"/>
            <a:r>
              <a:rPr lang="en-US" dirty="0" smtClean="0"/>
              <a:t>(Also) Skype, Google Talk, Facebook Chat </a:t>
            </a:r>
            <a:endParaRPr lang="en-US" dirty="0"/>
          </a:p>
        </p:txBody>
      </p:sp>
    </p:spTree>
    <p:extLst>
      <p:ext uri="{BB962C8B-B14F-4D97-AF65-F5344CB8AC3E}">
        <p14:creationId xmlns:p14="http://schemas.microsoft.com/office/powerpoint/2010/main" val="30912154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Questionnaire</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Considerations</a:t>
            </a:r>
            <a:endParaRPr lang="en-US" dirty="0"/>
          </a:p>
        </p:txBody>
      </p:sp>
      <p:sp>
        <p:nvSpPr>
          <p:cNvPr id="6" name="Content Placeholder 5"/>
          <p:cNvSpPr>
            <a:spLocks noGrp="1"/>
          </p:cNvSpPr>
          <p:nvPr>
            <p:ph idx="1"/>
          </p:nvPr>
        </p:nvSpPr>
        <p:spPr>
          <a:xfrm>
            <a:off x="457200" y="1295400"/>
            <a:ext cx="4648200" cy="4830763"/>
          </a:xfrm>
        </p:spPr>
        <p:txBody>
          <a:bodyPr>
            <a:normAutofit fontScale="70000" lnSpcReduction="20000"/>
          </a:bodyPr>
          <a:lstStyle/>
          <a:p>
            <a:r>
              <a:rPr lang="en-US" dirty="0" smtClean="0"/>
              <a:t>Limit the numbers of questions to products that are relevant to the organization</a:t>
            </a:r>
          </a:p>
          <a:p>
            <a:r>
              <a:rPr lang="en-US" dirty="0" smtClean="0"/>
              <a:t>Provide examples that can be recognized by product teams</a:t>
            </a:r>
          </a:p>
          <a:p>
            <a:r>
              <a:rPr lang="en-US" dirty="0" smtClean="0"/>
              <a:t>Decide if CVAA Title II – Video (47 CFR 79) covered products and services will go through the same process – if so add relevant questions</a:t>
            </a:r>
          </a:p>
          <a:p>
            <a:pPr lvl="1"/>
            <a:r>
              <a:rPr lang="en-US" dirty="0" smtClean="0"/>
              <a:t>Not subject to recordkeeping requirements</a:t>
            </a:r>
          </a:p>
          <a:p>
            <a:pPr lvl="1"/>
            <a:r>
              <a:rPr lang="en-US" dirty="0" smtClean="0"/>
              <a:t>Likely subject to accessibility requirements</a:t>
            </a:r>
          </a:p>
          <a:p>
            <a:r>
              <a:rPr lang="en-US" dirty="0" smtClean="0"/>
              <a:t>Ideally this is a ten minute process with conservative “pass” approach</a:t>
            </a:r>
          </a:p>
          <a:p>
            <a:pPr lvl="1"/>
            <a:r>
              <a:rPr lang="en-US" dirty="0" smtClean="0"/>
              <a:t>If regulation could, reasonably, apply we review the system</a:t>
            </a:r>
            <a:endParaRPr lang="en-US" dirty="0"/>
          </a:p>
        </p:txBody>
      </p:sp>
      <p:pic>
        <p:nvPicPr>
          <p:cNvPr id="1025" name="Picture 1" descr="Screenshot of a Functionality Questionnaire with 3 columns:&#10;Question&#10;Examples&#10;Ans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642" y="1905000"/>
            <a:ext cx="3747828" cy="287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362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Legal Overview: CVAA: Title I</a:t>
            </a:r>
            <a:endParaRPr lang="en-US" sz="3200" dirty="0"/>
          </a:p>
        </p:txBody>
      </p:sp>
      <p:sp>
        <p:nvSpPr>
          <p:cNvPr id="4" name="Text Placeholder 3"/>
          <p:cNvSpPr>
            <a:spLocks noGrp="1"/>
          </p:cNvSpPr>
          <p:nvPr>
            <p:ph type="body" sz="quarter" idx="10"/>
          </p:nvPr>
        </p:nvSpPr>
        <p:spPr/>
        <p:txBody>
          <a:bodyPr>
            <a:normAutofit lnSpcReduction="10000"/>
          </a:bodyPr>
          <a:lstStyle/>
          <a:p>
            <a:r>
              <a:rPr lang="en-US" dirty="0" smtClean="0"/>
              <a:t>Title I – Communication Access</a:t>
            </a:r>
            <a:endParaRPr lang="en-US" dirty="0"/>
          </a:p>
        </p:txBody>
      </p:sp>
      <p:sp>
        <p:nvSpPr>
          <p:cNvPr id="3" name="Content Placeholder 2"/>
          <p:cNvSpPr>
            <a:spLocks noGrp="1"/>
          </p:cNvSpPr>
          <p:nvPr>
            <p:ph idx="1"/>
          </p:nvPr>
        </p:nvSpPr>
        <p:spPr>
          <a:xfrm>
            <a:off x="457200" y="1143000"/>
            <a:ext cx="8382000" cy="5334000"/>
          </a:xfrm>
        </p:spPr>
        <p:txBody>
          <a:bodyPr>
            <a:normAutofit fontScale="77500" lnSpcReduction="20000"/>
          </a:bodyPr>
          <a:lstStyle/>
          <a:p>
            <a:r>
              <a:rPr lang="en-US" sz="3100" dirty="0" smtClean="0"/>
              <a:t>Section 101 – Definitions</a:t>
            </a:r>
          </a:p>
          <a:p>
            <a:r>
              <a:rPr lang="en-US" sz="3100" dirty="0" smtClean="0"/>
              <a:t>Section 102 – Hearing Aid Compatibility</a:t>
            </a:r>
          </a:p>
          <a:p>
            <a:r>
              <a:rPr lang="en-US" sz="3100" dirty="0" smtClean="0"/>
              <a:t>Section 103 – Relay Services (fund extended to VoIP)</a:t>
            </a:r>
          </a:p>
          <a:p>
            <a:pPr>
              <a:spcAft>
                <a:spcPts val="1200"/>
              </a:spcAft>
            </a:pPr>
            <a:r>
              <a:rPr lang="en-US" sz="3100" dirty="0" smtClean="0"/>
              <a:t>Section 104 – Access to Internet-based services and equipment</a:t>
            </a:r>
          </a:p>
          <a:p>
            <a:pPr lvl="1"/>
            <a:r>
              <a:rPr lang="en-US" sz="2500" dirty="0"/>
              <a:t>Establishes § 716 of </a:t>
            </a:r>
            <a:r>
              <a:rPr lang="en-US" sz="2500" dirty="0" smtClean="0"/>
              <a:t>Communications Act, </a:t>
            </a:r>
            <a:r>
              <a:rPr lang="en-US" sz="2500" dirty="0"/>
              <a:t>which requires </a:t>
            </a:r>
            <a:r>
              <a:rPr lang="en-US" sz="2500" dirty="0" smtClean="0"/>
              <a:t>access to Internet based communication services and equipment.</a:t>
            </a:r>
          </a:p>
          <a:p>
            <a:pPr lvl="1"/>
            <a:r>
              <a:rPr lang="en-US" sz="2500" dirty="0" smtClean="0"/>
              <a:t>Establishes </a:t>
            </a:r>
            <a:r>
              <a:rPr lang="en-US" sz="2500" dirty="0"/>
              <a:t>§ </a:t>
            </a:r>
            <a:r>
              <a:rPr lang="en-US" sz="2500" dirty="0" smtClean="0"/>
              <a:t>717 of Communications Act, which defines </a:t>
            </a:r>
            <a:r>
              <a:rPr lang="en-US" sz="2500" dirty="0"/>
              <a:t>recordkeeping </a:t>
            </a:r>
            <a:r>
              <a:rPr lang="en-US" sz="2500" dirty="0" smtClean="0"/>
              <a:t>rules for </a:t>
            </a:r>
            <a:r>
              <a:rPr lang="en-US" sz="2500" dirty="0"/>
              <a:t>Sections 255, 716 and </a:t>
            </a:r>
            <a:r>
              <a:rPr lang="en-US" sz="2500" dirty="0" smtClean="0"/>
              <a:t>718.</a:t>
            </a:r>
          </a:p>
          <a:p>
            <a:pPr lvl="1">
              <a:spcAft>
                <a:spcPts val="1200"/>
              </a:spcAft>
            </a:pPr>
            <a:r>
              <a:rPr lang="en-US" sz="2500" dirty="0" smtClean="0"/>
              <a:t>Establishes </a:t>
            </a:r>
            <a:r>
              <a:rPr lang="en-US" sz="2500" dirty="0"/>
              <a:t>§ </a:t>
            </a:r>
            <a:r>
              <a:rPr lang="en-US" sz="2500" dirty="0" smtClean="0"/>
              <a:t>718 of Communications Act, which requires mobile phone browsers to be </a:t>
            </a:r>
            <a:r>
              <a:rPr lang="en-US" sz="2500" dirty="0"/>
              <a:t>accessible to </a:t>
            </a:r>
            <a:r>
              <a:rPr lang="en-US" sz="2500" dirty="0" smtClean="0"/>
              <a:t>blind </a:t>
            </a:r>
            <a:r>
              <a:rPr lang="en-US" sz="2500" dirty="0"/>
              <a:t>or visually </a:t>
            </a:r>
            <a:r>
              <a:rPr lang="en-US" sz="2500" dirty="0" smtClean="0"/>
              <a:t>impaired persons</a:t>
            </a:r>
            <a:endParaRPr lang="en-US" sz="2500" dirty="0"/>
          </a:p>
          <a:p>
            <a:r>
              <a:rPr lang="en-US" sz="3100" dirty="0" smtClean="0"/>
              <a:t>Section 105 </a:t>
            </a:r>
            <a:r>
              <a:rPr lang="en-US" sz="3100" dirty="0"/>
              <a:t>–Relay Services for deaf-blind </a:t>
            </a:r>
            <a:r>
              <a:rPr lang="en-US" sz="3100" dirty="0" smtClean="0"/>
              <a:t>individuals</a:t>
            </a:r>
          </a:p>
          <a:p>
            <a:r>
              <a:rPr lang="en-US" sz="3100" dirty="0" smtClean="0"/>
              <a:t>Section 106 –Emergency </a:t>
            </a:r>
            <a:r>
              <a:rPr lang="en-US" sz="3100" dirty="0"/>
              <a:t>Access Advisory Committee</a:t>
            </a:r>
          </a:p>
          <a:p>
            <a:endParaRPr lang="en-US" dirty="0" smtClean="0"/>
          </a:p>
        </p:txBody>
      </p:sp>
    </p:spTree>
    <p:extLst>
      <p:ext uri="{BB962C8B-B14F-4D97-AF65-F5344CB8AC3E}">
        <p14:creationId xmlns:p14="http://schemas.microsoft.com/office/powerpoint/2010/main" val="3785538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Checklist</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Design Checklist</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Provide a list of best practices that a system must implement to be usable by people with disabilities and meet the implementation requirements of the relevant regulations. </a:t>
            </a:r>
          </a:p>
          <a:p>
            <a:r>
              <a:rPr lang="en-US" dirty="0" smtClean="0"/>
              <a:t>The core criteria used for this are the relevant portions of the CFR that relate to the CVAA, including 47 CFR 6, 7, 14</a:t>
            </a:r>
          </a:p>
          <a:p>
            <a:pPr lvl="1"/>
            <a:r>
              <a:rPr lang="en-US" dirty="0" smtClean="0"/>
              <a:t>Can add 47 CFR 79 but this is generally not currently covered by recordkeeping requirements and derives from Title II of the CVAA. </a:t>
            </a:r>
          </a:p>
          <a:p>
            <a:r>
              <a:rPr lang="en-US" dirty="0" smtClean="0"/>
              <a:t>Checklists will cover all of the best practices related to the technology platform used in the product.</a:t>
            </a:r>
          </a:p>
          <a:p>
            <a:r>
              <a:rPr lang="en-US" dirty="0" smtClean="0"/>
              <a:t>Checklists should cover all the core development platforms</a:t>
            </a:r>
          </a:p>
          <a:p>
            <a:pPr lvl="1"/>
            <a:r>
              <a:rPr lang="en-US" dirty="0" smtClean="0"/>
              <a:t>Web, iOS, Android, Embedded Software, Windows Software, Hardware, ACS Services, etc.</a:t>
            </a:r>
          </a:p>
          <a:p>
            <a:r>
              <a:rPr lang="en-US" dirty="0" smtClean="0"/>
              <a:t>Don’t try to build this yourself – recommend licensing this from a qualified vendor</a:t>
            </a:r>
          </a:p>
          <a:p>
            <a:pPr lvl="1"/>
            <a:r>
              <a:rPr lang="en-US" dirty="0" smtClean="0"/>
              <a:t>Subject matter is complicated and changes rapidly</a:t>
            </a:r>
          </a:p>
        </p:txBody>
      </p:sp>
    </p:spTree>
    <p:extLst>
      <p:ext uri="{BB962C8B-B14F-4D97-AF65-F5344CB8AC3E}">
        <p14:creationId xmlns:p14="http://schemas.microsoft.com/office/powerpoint/2010/main" val="2266545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Checklist</a:t>
            </a:r>
          </a:p>
        </p:txBody>
      </p:sp>
      <p:sp>
        <p:nvSpPr>
          <p:cNvPr id="9" name="Text Placeholder 8"/>
          <p:cNvSpPr>
            <a:spLocks noGrp="1"/>
          </p:cNvSpPr>
          <p:nvPr>
            <p:ph type="body" sz="quarter" idx="10"/>
          </p:nvPr>
        </p:nvSpPr>
        <p:spPr/>
        <p:txBody>
          <a:bodyPr>
            <a:normAutofit lnSpcReduction="10000"/>
          </a:bodyPr>
          <a:lstStyle/>
          <a:p>
            <a:r>
              <a:rPr lang="en-US" dirty="0" smtClean="0"/>
              <a:t>Design Checklist</a:t>
            </a:r>
            <a:endParaRPr lang="en-US" dirty="0"/>
          </a:p>
        </p:txBody>
      </p:sp>
      <p:sp>
        <p:nvSpPr>
          <p:cNvPr id="6" name="Content Placeholder 5"/>
          <p:cNvSpPr>
            <a:spLocks noGrp="1"/>
          </p:cNvSpPr>
          <p:nvPr>
            <p:ph idx="1"/>
          </p:nvPr>
        </p:nvSpPr>
        <p:spPr/>
        <p:txBody>
          <a:bodyPr>
            <a:normAutofit fontScale="70000" lnSpcReduction="20000"/>
          </a:bodyPr>
          <a:lstStyle/>
          <a:p>
            <a:pPr marL="0" indent="0">
              <a:buNone/>
            </a:pPr>
            <a:r>
              <a:rPr lang="en-US" dirty="0" smtClean="0"/>
              <a:t>Define a method of implementation for each requirement on the checklist:</a:t>
            </a:r>
          </a:p>
          <a:p>
            <a:r>
              <a:rPr lang="en-US" dirty="0" smtClean="0"/>
              <a:t>Native Implementation – Best practice will be addressed directly in the product, i.e., built-in</a:t>
            </a:r>
          </a:p>
          <a:p>
            <a:r>
              <a:rPr lang="en-US" dirty="0" smtClean="0"/>
              <a:t>Accessibility API – The best practice will be implemented by supporting the relevant OS or platform level accessibility API</a:t>
            </a:r>
          </a:p>
          <a:p>
            <a:r>
              <a:rPr lang="en-US" dirty="0" smtClean="0"/>
              <a:t>Third-party – The best practice will be addressed through the use of third-party accessibility solutions, available to consumer through covered entity at nominal cost</a:t>
            </a:r>
          </a:p>
          <a:p>
            <a:pPr lvl="1"/>
            <a:r>
              <a:rPr lang="en-US" dirty="0" smtClean="0"/>
              <a:t>Triggers a need to support the third party solution</a:t>
            </a:r>
          </a:p>
          <a:p>
            <a:r>
              <a:rPr lang="en-US" dirty="0" smtClean="0"/>
              <a:t>Non-Achievable – Conformance with the best practice is “not achievable” as defined by the CVAA. </a:t>
            </a:r>
          </a:p>
          <a:p>
            <a:pPr lvl="1"/>
            <a:r>
              <a:rPr lang="en-US" dirty="0" smtClean="0"/>
              <a:t>Triggers a need to provide secondary documentation surrounding the determination of non-achievability</a:t>
            </a:r>
          </a:p>
          <a:p>
            <a:r>
              <a:rPr lang="en-US" dirty="0" smtClean="0"/>
              <a:t>Not Applicable – Best practice is not applicable in context of the product</a:t>
            </a:r>
          </a:p>
        </p:txBody>
      </p:sp>
    </p:spTree>
    <p:extLst>
      <p:ext uri="{BB962C8B-B14F-4D97-AF65-F5344CB8AC3E}">
        <p14:creationId xmlns:p14="http://schemas.microsoft.com/office/powerpoint/2010/main" val="19127309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t>
            </a:r>
            <a:r>
              <a:rPr lang="en-US" dirty="0" smtClean="0"/>
              <a:t>Checklist - Timing</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Design Checklist - Timing</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As part of the FCC accessibility requirements, products and services must ensure that accessibility is considered and evaluated as early as possible in the product development life cycle. </a:t>
            </a:r>
          </a:p>
          <a:p>
            <a:r>
              <a:rPr lang="en-US" dirty="0" smtClean="0"/>
              <a:t>Covered entities are directed to complete an accessibility evaluation as part of the design phase of the product (47 CFR §6.7, 7.7 and 14.20(b)), and to ensure that the accessibility requirements defined for the product/service are addressed as early as possible in the development process</a:t>
            </a:r>
          </a:p>
          <a:p>
            <a:r>
              <a:rPr lang="en-US" dirty="0" smtClean="0"/>
              <a:t>As noted earlier this is often in contrast with current accessibility governance models where accessibility is considered after the fact</a:t>
            </a:r>
            <a:endParaRPr lang="en-US" dirty="0"/>
          </a:p>
        </p:txBody>
      </p:sp>
    </p:spTree>
    <p:extLst>
      <p:ext uri="{BB962C8B-B14F-4D97-AF65-F5344CB8AC3E}">
        <p14:creationId xmlns:p14="http://schemas.microsoft.com/office/powerpoint/2010/main" val="28814622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Checklist</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Approach One – Design Comp Review</a:t>
            </a:r>
            <a:endParaRPr lang="en-US" dirty="0"/>
          </a:p>
        </p:txBody>
      </p:sp>
      <p:sp>
        <p:nvSpPr>
          <p:cNvPr id="6" name="Content Placeholder 5"/>
          <p:cNvSpPr>
            <a:spLocks noGrp="1"/>
          </p:cNvSpPr>
          <p:nvPr>
            <p:ph idx="1"/>
          </p:nvPr>
        </p:nvSpPr>
        <p:spPr>
          <a:xfrm>
            <a:off x="457200" y="1295400"/>
            <a:ext cx="3617107" cy="4830763"/>
          </a:xfrm>
        </p:spPr>
        <p:txBody>
          <a:bodyPr>
            <a:normAutofit fontScale="70000" lnSpcReduction="20000"/>
          </a:bodyPr>
          <a:lstStyle/>
          <a:p>
            <a:r>
              <a:rPr lang="en-US" dirty="0" smtClean="0"/>
              <a:t>Audit design comps, prototypes and specifications for the system</a:t>
            </a:r>
          </a:p>
          <a:p>
            <a:r>
              <a:rPr lang="en-US" dirty="0" smtClean="0"/>
              <a:t>Essentially a system audit performed against the design assets of the system</a:t>
            </a:r>
          </a:p>
          <a:p>
            <a:r>
              <a:rPr lang="en-US" dirty="0" smtClean="0"/>
              <a:t>Create a audit report covering potential issues based on design</a:t>
            </a:r>
          </a:p>
          <a:p>
            <a:r>
              <a:rPr lang="en-US" dirty="0" smtClean="0"/>
              <a:t>During implementation ensure each of the potential issues is addressed</a:t>
            </a:r>
          </a:p>
          <a:p>
            <a:r>
              <a:rPr lang="en-US" dirty="0" smtClean="0"/>
              <a:t>Common “outsourced” approach</a:t>
            </a:r>
          </a:p>
          <a:p>
            <a:r>
              <a:rPr lang="en-US" dirty="0" smtClean="0">
                <a:hlinkClick r:id="rId3"/>
              </a:rPr>
              <a:t>Example Design Checklist</a:t>
            </a:r>
            <a:endParaRPr lang="en-US" dirty="0" smtClean="0"/>
          </a:p>
        </p:txBody>
      </p:sp>
      <p:pic>
        <p:nvPicPr>
          <p:cNvPr id="2049" name="Picture 1" descr="Screenshot of a Module Testing 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436" y="2209800"/>
            <a:ext cx="495778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976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Checklist</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Approach Two – Utilize Structured Checklist</a:t>
            </a:r>
            <a:endParaRPr lang="en-US" dirty="0"/>
          </a:p>
        </p:txBody>
      </p:sp>
      <p:sp>
        <p:nvSpPr>
          <p:cNvPr id="6" name="Content Placeholder 5"/>
          <p:cNvSpPr>
            <a:spLocks noGrp="1"/>
          </p:cNvSpPr>
          <p:nvPr>
            <p:ph idx="1"/>
          </p:nvPr>
        </p:nvSpPr>
        <p:spPr>
          <a:xfrm>
            <a:off x="475362" y="3352800"/>
            <a:ext cx="8229600" cy="3048000"/>
          </a:xfrm>
        </p:spPr>
        <p:txBody>
          <a:bodyPr>
            <a:normAutofit fontScale="92500" lnSpcReduction="20000"/>
          </a:bodyPr>
          <a:lstStyle/>
          <a:p>
            <a:r>
              <a:rPr lang="en-US" dirty="0" smtClean="0"/>
              <a:t>Product team reviews each best practice and commits to a method of support</a:t>
            </a:r>
          </a:p>
          <a:p>
            <a:r>
              <a:rPr lang="en-US" dirty="0" smtClean="0"/>
              <a:t>Requires explicit sign-off on each requirement from product team</a:t>
            </a:r>
          </a:p>
          <a:p>
            <a:r>
              <a:rPr lang="en-US" dirty="0" smtClean="0"/>
              <a:t>Selected method of compliance can be used to help shape future audits and trigger further compliance activities</a:t>
            </a:r>
          </a:p>
          <a:p>
            <a:r>
              <a:rPr lang="en-US" dirty="0" smtClean="0"/>
              <a:t>Common “in-house” approach</a:t>
            </a:r>
          </a:p>
        </p:txBody>
      </p:sp>
      <p:pic>
        <p:nvPicPr>
          <p:cNvPr id="4097" name="Picture 1" descr="Screenshot - example of a structured checklist, with columns for:&#10;Best Practice&#10;Answer&#10;Comment&#10;A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50655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4857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Checklist</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Considerations – Simplicity and Expense</a:t>
            </a:r>
            <a:endParaRPr lang="en-US" dirty="0"/>
          </a:p>
        </p:txBody>
      </p:sp>
      <p:sp>
        <p:nvSpPr>
          <p:cNvPr id="5" name="Content Placeholder 4"/>
          <p:cNvSpPr>
            <a:spLocks noGrp="1"/>
          </p:cNvSpPr>
          <p:nvPr>
            <p:ph idx="1"/>
          </p:nvPr>
        </p:nvSpPr>
        <p:spPr/>
        <p:txBody>
          <a:bodyPr>
            <a:normAutofit lnSpcReduction="10000"/>
          </a:bodyPr>
          <a:lstStyle/>
          <a:p>
            <a:r>
              <a:rPr lang="en-US" dirty="0" smtClean="0"/>
              <a:t>The process is not simple</a:t>
            </a:r>
          </a:p>
          <a:p>
            <a:pPr lvl="1"/>
            <a:r>
              <a:rPr lang="en-US" dirty="0" smtClean="0"/>
              <a:t>Accessibility is complex and requires a significant amount of domain expertise to evaluate and implement</a:t>
            </a:r>
          </a:p>
          <a:p>
            <a:pPr lvl="1"/>
            <a:r>
              <a:rPr lang="en-US" dirty="0" smtClean="0"/>
              <a:t>Simplifying design checklists and evaluation approach is likely to result in gaps in coverage under 47 CFR 6,7, 14 and 79</a:t>
            </a:r>
          </a:p>
          <a:p>
            <a:pPr lvl="1"/>
            <a:r>
              <a:rPr lang="en-US" dirty="0" smtClean="0"/>
              <a:t>A core hurdle for an organization is understanding this is expensive to build in and requires material time, energy and budget to do properly</a:t>
            </a:r>
          </a:p>
          <a:p>
            <a:pPr lvl="1"/>
            <a:r>
              <a:rPr lang="en-US" dirty="0" smtClean="0"/>
              <a:t>Often when lines of business understand the level of effort they move towards a outsourced approach coordinated through the central program office</a:t>
            </a:r>
          </a:p>
        </p:txBody>
      </p:sp>
    </p:spTree>
    <p:extLst>
      <p:ext uri="{BB962C8B-B14F-4D97-AF65-F5344CB8AC3E}">
        <p14:creationId xmlns:p14="http://schemas.microsoft.com/office/powerpoint/2010/main" val="2494524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Screenshot - example of a checklist for 47 CFR §14.21 Performance Object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438400"/>
            <a:ext cx="3598300" cy="19044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Design Checklist</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Considerations – Using Regulatory Language</a:t>
            </a:r>
            <a:endParaRPr lang="en-US" dirty="0"/>
          </a:p>
        </p:txBody>
      </p:sp>
      <p:sp>
        <p:nvSpPr>
          <p:cNvPr id="5" name="Content Placeholder 4"/>
          <p:cNvSpPr>
            <a:spLocks noGrp="1"/>
          </p:cNvSpPr>
          <p:nvPr>
            <p:ph idx="1"/>
          </p:nvPr>
        </p:nvSpPr>
        <p:spPr>
          <a:xfrm>
            <a:off x="152400" y="1143001"/>
            <a:ext cx="4724400" cy="5410200"/>
          </a:xfrm>
        </p:spPr>
        <p:txBody>
          <a:bodyPr>
            <a:normAutofit/>
          </a:bodyPr>
          <a:lstStyle/>
          <a:p>
            <a:r>
              <a:rPr lang="en-US" sz="1600" dirty="0" smtClean="0"/>
              <a:t>Checklists organized around regulatory language are far more difficult to use than checklists organized around best practices</a:t>
            </a:r>
          </a:p>
          <a:p>
            <a:r>
              <a:rPr lang="en-US" sz="1600" dirty="0" smtClean="0"/>
              <a:t>Regulations are written around user modalities not design and development requirements</a:t>
            </a:r>
          </a:p>
          <a:p>
            <a:r>
              <a:rPr lang="en-US" sz="1600" i="1" dirty="0" smtClean="0"/>
              <a:t>Provide  alternative text for images</a:t>
            </a:r>
            <a:r>
              <a:rPr lang="en-US" sz="1600" dirty="0" smtClean="0"/>
              <a:t> is far more specific and actionable then </a:t>
            </a:r>
            <a:r>
              <a:rPr lang="en-US" sz="1600" i="1" dirty="0" smtClean="0"/>
              <a:t>Ensure operation without vision</a:t>
            </a:r>
          </a:p>
          <a:p>
            <a:pPr lvl="1"/>
            <a:r>
              <a:rPr lang="en-US" sz="1600" dirty="0" smtClean="0"/>
              <a:t>Best practices supported by code examples, reference technical standards, and test cases</a:t>
            </a:r>
          </a:p>
          <a:p>
            <a:pPr lvl="1"/>
            <a:r>
              <a:rPr lang="en-US" sz="1600" dirty="0" smtClean="0"/>
              <a:t>Mapped to regulatory language for justification</a:t>
            </a:r>
          </a:p>
          <a:p>
            <a:pPr lvl="1"/>
            <a:r>
              <a:rPr lang="en-US" sz="1600" dirty="0" smtClean="0"/>
              <a:t>Mapped to widely used accessibility standards for context and justification</a:t>
            </a:r>
            <a:endParaRPr lang="en-US" sz="1600" dirty="0"/>
          </a:p>
        </p:txBody>
      </p:sp>
    </p:spTree>
    <p:extLst>
      <p:ext uri="{BB962C8B-B14F-4D97-AF65-F5344CB8AC3E}">
        <p14:creationId xmlns:p14="http://schemas.microsoft.com/office/powerpoint/2010/main" val="27131006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ea typeface="ＭＳ Ｐゴシック" panose="020B0600070205080204" pitchFamily="34" charset="-128"/>
              </a:rPr>
              <a:t>System Assessments</a:t>
            </a:r>
          </a:p>
        </p:txBody>
      </p:sp>
      <p:sp>
        <p:nvSpPr>
          <p:cNvPr id="11267" name="Content Placeholder 1"/>
          <p:cNvSpPr>
            <a:spLocks noGrp="1"/>
          </p:cNvSpPr>
          <p:nvPr>
            <p:ph idx="1"/>
          </p:nvPr>
        </p:nvSpPr>
        <p:spPr>
          <a:xfrm>
            <a:off x="152400" y="1066801"/>
            <a:ext cx="6096000" cy="5486400"/>
          </a:xfrm>
        </p:spPr>
        <p:txBody>
          <a:bodyPr>
            <a:normAutofit fontScale="92500" lnSpcReduction="10000"/>
          </a:bodyPr>
          <a:lstStyle/>
          <a:p>
            <a:pPr eaLnBrk="1" hangingPunct="1">
              <a:spcBef>
                <a:spcPts val="300"/>
              </a:spcBef>
              <a:buFont typeface="Wingdings" panose="05000000000000000000" pitchFamily="2" charset="2"/>
              <a:buNone/>
            </a:pPr>
            <a:r>
              <a:rPr lang="en-US" sz="2000" b="1" dirty="0" smtClean="0">
                <a:ea typeface="ＭＳ Ｐゴシック" panose="020B0600070205080204" pitchFamily="34" charset="-128"/>
              </a:rPr>
              <a:t>Technical Requirements</a:t>
            </a:r>
          </a:p>
          <a:p>
            <a:pPr eaLnBrk="1" hangingPunct="1">
              <a:spcBef>
                <a:spcPts val="300"/>
              </a:spcBef>
            </a:pPr>
            <a:r>
              <a:rPr lang="en-US" sz="1800" dirty="0" smtClean="0">
                <a:ea typeface="ＭＳ Ｐゴシック" panose="020B0600070205080204" pitchFamily="34" charset="-128"/>
              </a:rPr>
              <a:t>Requires a system to have a conformant technical implementation</a:t>
            </a:r>
          </a:p>
          <a:p>
            <a:pPr eaLnBrk="1" hangingPunct="1">
              <a:spcBef>
                <a:spcPts val="300"/>
              </a:spcBef>
            </a:pPr>
            <a:r>
              <a:rPr lang="en-US" sz="1800" dirty="0" smtClean="0">
                <a:ea typeface="ＭＳ Ｐゴシック" panose="020B0600070205080204" pitchFamily="34" charset="-128"/>
              </a:rPr>
              <a:t>Testing requirements are split between those that can be tested Automatically (</a:t>
            </a:r>
            <a:r>
              <a:rPr lang="en-US" sz="1800" dirty="0" smtClean="0">
                <a:solidFill>
                  <a:srgbClr val="FF8000"/>
                </a:solidFill>
                <a:ea typeface="ＭＳ Ｐゴシック" panose="020B0600070205080204" pitchFamily="34" charset="-128"/>
              </a:rPr>
              <a:t>24.8%</a:t>
            </a:r>
            <a:r>
              <a:rPr lang="en-US" sz="1800" dirty="0" smtClean="0">
                <a:ea typeface="ＭＳ Ｐゴシック" panose="020B0600070205080204" pitchFamily="34" charset="-128"/>
              </a:rPr>
              <a:t>), Manually (</a:t>
            </a:r>
            <a:r>
              <a:rPr lang="en-US" sz="1800" dirty="0" smtClean="0">
                <a:solidFill>
                  <a:srgbClr val="FF8000"/>
                </a:solidFill>
                <a:ea typeface="ＭＳ Ｐゴシック" panose="020B0600070205080204" pitchFamily="34" charset="-128"/>
              </a:rPr>
              <a:t>48.3%</a:t>
            </a:r>
            <a:r>
              <a:rPr lang="en-US" sz="1800" dirty="0" smtClean="0">
                <a:ea typeface="ＭＳ Ｐゴシック" panose="020B0600070205080204" pitchFamily="34" charset="-128"/>
              </a:rPr>
              <a:t>) and Globally (</a:t>
            </a:r>
            <a:r>
              <a:rPr lang="en-US" sz="1800" dirty="0" smtClean="0">
                <a:solidFill>
                  <a:srgbClr val="FF8000"/>
                </a:solidFill>
                <a:ea typeface="ＭＳ Ｐゴシック" panose="020B0600070205080204" pitchFamily="34" charset="-128"/>
              </a:rPr>
              <a:t>26.9%</a:t>
            </a:r>
            <a:r>
              <a:rPr lang="en-US" sz="1800" dirty="0" smtClean="0">
                <a:ea typeface="ＭＳ Ｐゴシック" panose="020B0600070205080204" pitchFamily="34" charset="-128"/>
              </a:rPr>
              <a:t>)</a:t>
            </a:r>
          </a:p>
          <a:p>
            <a:pPr eaLnBrk="1" hangingPunct="1">
              <a:spcBef>
                <a:spcPts val="300"/>
              </a:spcBef>
            </a:pPr>
            <a:r>
              <a:rPr lang="en-US" sz="1800" dirty="0" smtClean="0">
                <a:ea typeface="ＭＳ Ｐゴシック" panose="020B0600070205080204" pitchFamily="34" charset="-128"/>
              </a:rPr>
              <a:t>Automatic testing is the cheapest and most common testing but covers only a small fraction of legal requirements</a:t>
            </a:r>
          </a:p>
          <a:p>
            <a:pPr eaLnBrk="1" hangingPunct="1">
              <a:spcBef>
                <a:spcPts val="300"/>
              </a:spcBef>
              <a:buFont typeface="Wingdings" panose="05000000000000000000" pitchFamily="2" charset="2"/>
              <a:buNone/>
            </a:pPr>
            <a:r>
              <a:rPr lang="en-US" sz="2000" b="1" dirty="0" smtClean="0">
                <a:ea typeface="ＭＳ Ｐゴシック" panose="020B0600070205080204" pitchFamily="34" charset="-128"/>
              </a:rPr>
              <a:t>Functional Requirements</a:t>
            </a:r>
          </a:p>
          <a:p>
            <a:pPr eaLnBrk="1" hangingPunct="1">
              <a:spcBef>
                <a:spcPts val="300"/>
              </a:spcBef>
            </a:pPr>
            <a:r>
              <a:rPr lang="en-US" sz="1800" dirty="0" smtClean="0">
                <a:ea typeface="ＭＳ Ｐゴシック" panose="020B0600070205080204" pitchFamily="34" charset="-128"/>
              </a:rPr>
              <a:t>Requires a system to be usable to people with disabilities using current assistive technologies</a:t>
            </a:r>
          </a:p>
          <a:p>
            <a:pPr eaLnBrk="1" hangingPunct="1">
              <a:spcBef>
                <a:spcPts val="300"/>
              </a:spcBef>
            </a:pPr>
            <a:r>
              <a:rPr lang="en-US" sz="1800" dirty="0" smtClean="0">
                <a:ea typeface="ＭＳ Ｐゴシック" panose="020B0600070205080204" pitchFamily="34" charset="-128"/>
              </a:rPr>
              <a:t>Functional testing coverage for sensory and mobility impairments is generally required</a:t>
            </a:r>
          </a:p>
          <a:p>
            <a:pPr eaLnBrk="1" hangingPunct="1">
              <a:spcBef>
                <a:spcPts val="300"/>
              </a:spcBef>
              <a:buFont typeface="Wingdings" panose="05000000000000000000" pitchFamily="2" charset="2"/>
              <a:buNone/>
            </a:pPr>
            <a:r>
              <a:rPr lang="en-US" sz="2000" b="1" dirty="0" smtClean="0">
                <a:ea typeface="ＭＳ Ｐゴシック" panose="020B0600070205080204" pitchFamily="34" charset="-128"/>
              </a:rPr>
              <a:t>Support Requirements</a:t>
            </a:r>
          </a:p>
          <a:p>
            <a:pPr eaLnBrk="1" hangingPunct="1">
              <a:spcBef>
                <a:spcPts val="300"/>
              </a:spcBef>
            </a:pPr>
            <a:r>
              <a:rPr lang="en-US" sz="1800" dirty="0" smtClean="0">
                <a:ea typeface="ＭＳ Ｐゴシック" panose="020B0600070205080204" pitchFamily="34" charset="-128"/>
              </a:rPr>
              <a:t>Requires a system to be accessible in deployment</a:t>
            </a:r>
          </a:p>
          <a:p>
            <a:pPr>
              <a:spcBef>
                <a:spcPts val="300"/>
              </a:spcBef>
            </a:pPr>
            <a:endParaRPr lang="en-US" sz="1800" dirty="0" smtClean="0">
              <a:ea typeface="ＭＳ Ｐゴシック" panose="020B0600070205080204" pitchFamily="34" charset="-128"/>
            </a:endParaRPr>
          </a:p>
        </p:txBody>
      </p:sp>
      <p:sp>
        <p:nvSpPr>
          <p:cNvPr id="53251" name="Rectangle 3"/>
          <p:cNvSpPr>
            <a:spLocks noGrp="1" noChangeArrowheads="1"/>
          </p:cNvSpPr>
          <p:nvPr>
            <p:ph type="body" sz="quarter" idx="10"/>
          </p:nvPr>
        </p:nvSpPr>
        <p:spPr/>
        <p:txBody>
          <a:bodyPr>
            <a:normAutofit lnSpcReduction="10000"/>
          </a:bodyPr>
          <a:lstStyle/>
          <a:p>
            <a:pPr eaLnBrk="1" hangingPunct="1">
              <a:defRPr/>
            </a:pPr>
            <a:r>
              <a:rPr lang="en-US" dirty="0"/>
              <a:t>Requirements for Compliance </a:t>
            </a:r>
            <a:r>
              <a:rPr lang="en-US" dirty="0" smtClean="0"/>
              <a:t>Auditing</a:t>
            </a:r>
            <a:endParaRPr lang="en-US" b="0" dirty="0" smtClean="0"/>
          </a:p>
        </p:txBody>
      </p:sp>
      <p:pic>
        <p:nvPicPr>
          <p:cNvPr id="11269" name="Picture 5" descr="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2343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7539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ChangeArrowheads="1"/>
          </p:cNvSpPr>
          <p:nvPr/>
        </p:nvSpPr>
        <p:spPr bwMode="auto">
          <a:xfrm>
            <a:off x="685800" y="1219200"/>
            <a:ext cx="7620000" cy="1676400"/>
          </a:xfrm>
          <a:prstGeom prst="roundRect">
            <a:avLst>
              <a:gd name="adj" fmla="val 16667"/>
            </a:avLst>
          </a:prstGeom>
          <a:noFill/>
          <a:ln w="9525" algn="ctr">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defRPr/>
            </a:pPr>
            <a:endParaRPr lang="en-US" sz="1200" dirty="0">
              <a:latin typeface="+mn-lt"/>
            </a:endParaRPr>
          </a:p>
        </p:txBody>
      </p:sp>
      <p:sp>
        <p:nvSpPr>
          <p:cNvPr id="62489" name="AutoShape 4"/>
          <p:cNvSpPr>
            <a:spLocks noChangeArrowheads="1"/>
          </p:cNvSpPr>
          <p:nvPr/>
        </p:nvSpPr>
        <p:spPr bwMode="auto">
          <a:xfrm>
            <a:off x="3059716" y="1497496"/>
            <a:ext cx="2731484" cy="1321904"/>
          </a:xfrm>
          <a:prstGeom prst="flowChartAlternate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200" dirty="0">
              <a:latin typeface="+mn-lt"/>
            </a:endParaRPr>
          </a:p>
        </p:txBody>
      </p:sp>
      <p:sp>
        <p:nvSpPr>
          <p:cNvPr id="62490" name="Text Box 5"/>
          <p:cNvSpPr txBox="1">
            <a:spLocks noChangeArrowheads="1"/>
          </p:cNvSpPr>
          <p:nvPr/>
        </p:nvSpPr>
        <p:spPr bwMode="auto">
          <a:xfrm>
            <a:off x="3048000" y="1219200"/>
            <a:ext cx="721366" cy="2768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baseline="-25000">
                <a:solidFill>
                  <a:schemeClr val="tx1"/>
                </a:solidFill>
                <a:latin typeface="Arial" charset="0"/>
              </a:defRPr>
            </a:lvl1pPr>
            <a:lvl2pPr marL="742950" indent="-285750" eaLnBrk="0" hangingPunct="0">
              <a:defRPr sz="1200" baseline="-25000">
                <a:solidFill>
                  <a:schemeClr val="tx1"/>
                </a:solidFill>
                <a:latin typeface="Arial" charset="0"/>
              </a:defRPr>
            </a:lvl2pPr>
            <a:lvl3pPr marL="1143000" indent="-228600" eaLnBrk="0" hangingPunct="0">
              <a:defRPr sz="1200" baseline="-25000">
                <a:solidFill>
                  <a:schemeClr val="tx1"/>
                </a:solidFill>
                <a:latin typeface="Arial" charset="0"/>
              </a:defRPr>
            </a:lvl3pPr>
            <a:lvl4pPr marL="1600200" indent="-228600" eaLnBrk="0" hangingPunct="0">
              <a:defRPr sz="1200" baseline="-25000">
                <a:solidFill>
                  <a:schemeClr val="tx1"/>
                </a:solidFill>
                <a:latin typeface="Arial" charset="0"/>
              </a:defRPr>
            </a:lvl4pPr>
            <a:lvl5pPr marL="2057400" indent="-228600" eaLnBrk="0" hangingPunct="0">
              <a:defRPr sz="1200" baseline="-25000">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9pPr>
          </a:lstStyle>
          <a:p>
            <a:pPr eaLnBrk="1" hangingPunct="1">
              <a:defRPr/>
            </a:pPr>
            <a:r>
              <a:rPr lang="en-US" b="1" baseline="0" dirty="0">
                <a:latin typeface="+mn-lt"/>
              </a:rPr>
              <a:t>Testing</a:t>
            </a:r>
          </a:p>
        </p:txBody>
      </p:sp>
      <p:sp>
        <p:nvSpPr>
          <p:cNvPr id="62468" name="AutoShape 6"/>
          <p:cNvSpPr>
            <a:spLocks noChangeArrowheads="1"/>
          </p:cNvSpPr>
          <p:nvPr/>
        </p:nvSpPr>
        <p:spPr bwMode="auto">
          <a:xfrm>
            <a:off x="4953000" y="1752600"/>
            <a:ext cx="762000" cy="3048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latin typeface="+mn-lt"/>
              </a:rPr>
              <a:t>Manual</a:t>
            </a:r>
          </a:p>
        </p:txBody>
      </p:sp>
      <p:sp>
        <p:nvSpPr>
          <p:cNvPr id="62469" name="AutoShape 7"/>
          <p:cNvSpPr>
            <a:spLocks noChangeArrowheads="1"/>
          </p:cNvSpPr>
          <p:nvPr/>
        </p:nvSpPr>
        <p:spPr bwMode="auto">
          <a:xfrm>
            <a:off x="3154363" y="1752600"/>
            <a:ext cx="1036637" cy="3048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latin typeface="+mn-lt"/>
              </a:rPr>
              <a:t>Automated</a:t>
            </a:r>
          </a:p>
        </p:txBody>
      </p:sp>
      <p:sp>
        <p:nvSpPr>
          <p:cNvPr id="62470" name="AutoShape 8"/>
          <p:cNvSpPr>
            <a:spLocks noChangeArrowheads="1"/>
          </p:cNvSpPr>
          <p:nvPr/>
        </p:nvSpPr>
        <p:spPr bwMode="auto">
          <a:xfrm>
            <a:off x="3429000" y="2362200"/>
            <a:ext cx="2057400" cy="3048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solidFill>
                  <a:srgbClr val="FF8000"/>
                </a:solidFill>
                <a:latin typeface="+mn-lt"/>
              </a:rPr>
              <a:t>Assistive Technology</a:t>
            </a:r>
          </a:p>
        </p:txBody>
      </p:sp>
      <p:sp>
        <p:nvSpPr>
          <p:cNvPr id="62471" name="AutoShape 9"/>
          <p:cNvSpPr>
            <a:spLocks noChangeArrowheads="1"/>
          </p:cNvSpPr>
          <p:nvPr/>
        </p:nvSpPr>
        <p:spPr bwMode="auto">
          <a:xfrm>
            <a:off x="914400" y="1524000"/>
            <a:ext cx="1752600" cy="1295400"/>
          </a:xfrm>
          <a:prstGeom prst="flowChartAlternate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200" b="1" dirty="0">
              <a:latin typeface="+mn-lt"/>
            </a:endParaRPr>
          </a:p>
        </p:txBody>
      </p:sp>
      <p:sp>
        <p:nvSpPr>
          <p:cNvPr id="62472" name="AutoShape 10"/>
          <p:cNvSpPr>
            <a:spLocks noChangeArrowheads="1"/>
          </p:cNvSpPr>
          <p:nvPr/>
        </p:nvSpPr>
        <p:spPr bwMode="auto">
          <a:xfrm>
            <a:off x="1066800" y="1676400"/>
            <a:ext cx="1371600" cy="4572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latin typeface="+mn-lt"/>
              </a:rPr>
              <a:t>Identify</a:t>
            </a:r>
          </a:p>
          <a:p>
            <a:pPr>
              <a:defRPr/>
            </a:pPr>
            <a:r>
              <a:rPr lang="en-US" sz="1200" b="1" dirty="0">
                <a:latin typeface="+mn-lt"/>
              </a:rPr>
              <a:t>Modules</a:t>
            </a:r>
          </a:p>
        </p:txBody>
      </p:sp>
      <p:sp>
        <p:nvSpPr>
          <p:cNvPr id="62473" name="AutoShape 11"/>
          <p:cNvSpPr>
            <a:spLocks noChangeArrowheads="1"/>
          </p:cNvSpPr>
          <p:nvPr/>
        </p:nvSpPr>
        <p:spPr bwMode="auto">
          <a:xfrm>
            <a:off x="1066800" y="2286000"/>
            <a:ext cx="1371600" cy="4572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solidFill>
                  <a:srgbClr val="FF8000"/>
                </a:solidFill>
                <a:latin typeface="+mn-lt"/>
              </a:rPr>
              <a:t>Identify</a:t>
            </a:r>
          </a:p>
          <a:p>
            <a:pPr>
              <a:defRPr/>
            </a:pPr>
            <a:r>
              <a:rPr lang="en-US" sz="1200" b="1" dirty="0">
                <a:solidFill>
                  <a:srgbClr val="FF8000"/>
                </a:solidFill>
                <a:latin typeface="+mn-lt"/>
              </a:rPr>
              <a:t>Use Cases</a:t>
            </a:r>
          </a:p>
        </p:txBody>
      </p:sp>
      <p:sp>
        <p:nvSpPr>
          <p:cNvPr id="62474" name="Text Box 12"/>
          <p:cNvSpPr txBox="1">
            <a:spLocks noChangeArrowheads="1"/>
          </p:cNvSpPr>
          <p:nvPr/>
        </p:nvSpPr>
        <p:spPr bwMode="auto">
          <a:xfrm>
            <a:off x="838200" y="1219200"/>
            <a:ext cx="1101725" cy="276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baseline="-25000">
                <a:solidFill>
                  <a:schemeClr val="tx1"/>
                </a:solidFill>
                <a:latin typeface="Arial" charset="0"/>
              </a:defRPr>
            </a:lvl1pPr>
            <a:lvl2pPr marL="742950" indent="-285750" eaLnBrk="0" hangingPunct="0">
              <a:defRPr sz="1200" baseline="-25000">
                <a:solidFill>
                  <a:schemeClr val="tx1"/>
                </a:solidFill>
                <a:latin typeface="Arial" charset="0"/>
              </a:defRPr>
            </a:lvl2pPr>
            <a:lvl3pPr marL="1143000" indent="-228600" eaLnBrk="0" hangingPunct="0">
              <a:defRPr sz="1200" baseline="-25000">
                <a:solidFill>
                  <a:schemeClr val="tx1"/>
                </a:solidFill>
                <a:latin typeface="Arial" charset="0"/>
              </a:defRPr>
            </a:lvl3pPr>
            <a:lvl4pPr marL="1600200" indent="-228600" eaLnBrk="0" hangingPunct="0">
              <a:defRPr sz="1200" baseline="-25000">
                <a:solidFill>
                  <a:schemeClr val="tx1"/>
                </a:solidFill>
                <a:latin typeface="Arial" charset="0"/>
              </a:defRPr>
            </a:lvl4pPr>
            <a:lvl5pPr marL="2057400" indent="-228600" eaLnBrk="0" hangingPunct="0">
              <a:defRPr sz="1200" baseline="-25000">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9pPr>
          </a:lstStyle>
          <a:p>
            <a:pPr eaLnBrk="1" hangingPunct="1">
              <a:defRPr/>
            </a:pPr>
            <a:r>
              <a:rPr lang="en-US" b="1" baseline="0" dirty="0">
                <a:latin typeface="+mn-lt"/>
              </a:rPr>
              <a:t>Groundwork</a:t>
            </a:r>
          </a:p>
        </p:txBody>
      </p:sp>
      <p:sp>
        <p:nvSpPr>
          <p:cNvPr id="62475" name="AutoShape 13"/>
          <p:cNvSpPr>
            <a:spLocks noChangeArrowheads="1"/>
          </p:cNvSpPr>
          <p:nvPr/>
        </p:nvSpPr>
        <p:spPr bwMode="auto">
          <a:xfrm>
            <a:off x="6324600" y="1524000"/>
            <a:ext cx="1752600" cy="1295400"/>
          </a:xfrm>
          <a:prstGeom prst="flowChartAlternate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200" b="1" dirty="0">
              <a:latin typeface="+mn-lt"/>
            </a:endParaRPr>
          </a:p>
        </p:txBody>
      </p:sp>
      <p:sp>
        <p:nvSpPr>
          <p:cNvPr id="62476" name="AutoShape 14"/>
          <p:cNvSpPr>
            <a:spLocks noChangeArrowheads="1"/>
          </p:cNvSpPr>
          <p:nvPr/>
        </p:nvSpPr>
        <p:spPr bwMode="auto">
          <a:xfrm>
            <a:off x="6553200" y="1905000"/>
            <a:ext cx="1295400" cy="2286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latin typeface="+mn-lt"/>
              </a:rPr>
              <a:t>Prioritization</a:t>
            </a:r>
          </a:p>
        </p:txBody>
      </p:sp>
      <p:sp>
        <p:nvSpPr>
          <p:cNvPr id="62477" name="AutoShape 15"/>
          <p:cNvSpPr>
            <a:spLocks noChangeArrowheads="1"/>
          </p:cNvSpPr>
          <p:nvPr/>
        </p:nvSpPr>
        <p:spPr bwMode="auto">
          <a:xfrm>
            <a:off x="6553200" y="1600200"/>
            <a:ext cx="1295400" cy="2286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latin typeface="+mn-lt"/>
              </a:rPr>
              <a:t>Analysis</a:t>
            </a:r>
          </a:p>
        </p:txBody>
      </p:sp>
      <p:sp>
        <p:nvSpPr>
          <p:cNvPr id="62478" name="AutoShape 16"/>
          <p:cNvSpPr>
            <a:spLocks noChangeArrowheads="1"/>
          </p:cNvSpPr>
          <p:nvPr/>
        </p:nvSpPr>
        <p:spPr bwMode="auto">
          <a:xfrm>
            <a:off x="6553200" y="2209800"/>
            <a:ext cx="1295400" cy="2286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latin typeface="+mn-lt"/>
              </a:rPr>
              <a:t>Authoring</a:t>
            </a:r>
          </a:p>
        </p:txBody>
      </p:sp>
      <p:sp>
        <p:nvSpPr>
          <p:cNvPr id="62479" name="AutoShape 17"/>
          <p:cNvSpPr>
            <a:spLocks noChangeArrowheads="1"/>
          </p:cNvSpPr>
          <p:nvPr/>
        </p:nvSpPr>
        <p:spPr bwMode="auto">
          <a:xfrm>
            <a:off x="6553200" y="2514600"/>
            <a:ext cx="1295400" cy="2286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latin typeface="+mn-lt"/>
              </a:rPr>
              <a:t>Delivery</a:t>
            </a:r>
          </a:p>
        </p:txBody>
      </p:sp>
      <p:sp>
        <p:nvSpPr>
          <p:cNvPr id="62480" name="Text Box 18"/>
          <p:cNvSpPr txBox="1">
            <a:spLocks noChangeArrowheads="1"/>
          </p:cNvSpPr>
          <p:nvPr/>
        </p:nvSpPr>
        <p:spPr bwMode="auto">
          <a:xfrm>
            <a:off x="6324600" y="1219200"/>
            <a:ext cx="912813" cy="276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baseline="-25000">
                <a:solidFill>
                  <a:schemeClr val="tx1"/>
                </a:solidFill>
                <a:latin typeface="Arial" charset="0"/>
              </a:defRPr>
            </a:lvl1pPr>
            <a:lvl2pPr marL="742950" indent="-285750" eaLnBrk="0" hangingPunct="0">
              <a:defRPr sz="1200" baseline="-25000">
                <a:solidFill>
                  <a:schemeClr val="tx1"/>
                </a:solidFill>
                <a:latin typeface="Arial" charset="0"/>
              </a:defRPr>
            </a:lvl2pPr>
            <a:lvl3pPr marL="1143000" indent="-228600" eaLnBrk="0" hangingPunct="0">
              <a:defRPr sz="1200" baseline="-25000">
                <a:solidFill>
                  <a:schemeClr val="tx1"/>
                </a:solidFill>
                <a:latin typeface="Arial" charset="0"/>
              </a:defRPr>
            </a:lvl3pPr>
            <a:lvl4pPr marL="1600200" indent="-228600" eaLnBrk="0" hangingPunct="0">
              <a:defRPr sz="1200" baseline="-25000">
                <a:solidFill>
                  <a:schemeClr val="tx1"/>
                </a:solidFill>
                <a:latin typeface="Arial" charset="0"/>
              </a:defRPr>
            </a:lvl4pPr>
            <a:lvl5pPr marL="2057400" indent="-228600" eaLnBrk="0" hangingPunct="0">
              <a:defRPr sz="1200" baseline="-25000">
                <a:solidFill>
                  <a:schemeClr val="tx1"/>
                </a:solidFill>
                <a:latin typeface="Arial" charset="0"/>
              </a:defRPr>
            </a:lvl5pPr>
            <a:lvl6pPr marL="25146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6pPr>
            <a:lvl7pPr marL="29718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7pPr>
            <a:lvl8pPr marL="34290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8pPr>
            <a:lvl9pPr marL="3886200" indent="-228600" eaLnBrk="0" fontAlgn="base" hangingPunct="0">
              <a:lnSpc>
                <a:spcPct val="80000"/>
              </a:lnSpc>
              <a:spcBef>
                <a:spcPct val="20000"/>
              </a:spcBef>
              <a:spcAft>
                <a:spcPct val="0"/>
              </a:spcAft>
              <a:buClr>
                <a:schemeClr val="bg2"/>
              </a:buClr>
              <a:buChar char="•"/>
              <a:defRPr sz="1200" baseline="-25000">
                <a:solidFill>
                  <a:schemeClr val="tx1"/>
                </a:solidFill>
                <a:latin typeface="Arial" charset="0"/>
              </a:defRPr>
            </a:lvl9pPr>
          </a:lstStyle>
          <a:p>
            <a:pPr eaLnBrk="1" hangingPunct="1">
              <a:defRPr/>
            </a:pPr>
            <a:r>
              <a:rPr lang="en-US" b="1" baseline="0" dirty="0">
                <a:latin typeface="+mn-lt"/>
              </a:rPr>
              <a:t>Reporting</a:t>
            </a:r>
          </a:p>
        </p:txBody>
      </p:sp>
      <p:cxnSp>
        <p:nvCxnSpPr>
          <p:cNvPr id="22545" name="AutoShape 19"/>
          <p:cNvCxnSpPr>
            <a:cxnSpLocks noChangeShapeType="1"/>
            <a:stCxn id="62472" idx="3"/>
            <a:endCxn id="62469" idx="1"/>
          </p:cNvCxnSpPr>
          <p:nvPr/>
        </p:nvCxnSpPr>
        <p:spPr bwMode="auto">
          <a:xfrm>
            <a:off x="2438400" y="1905000"/>
            <a:ext cx="715963" cy="0"/>
          </a:xfrm>
          <a:prstGeom prst="straightConnector1">
            <a:avLst/>
          </a:prstGeom>
          <a:noFill/>
          <a:ln w="9525">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cxnSp>
      <p:cxnSp>
        <p:nvCxnSpPr>
          <p:cNvPr id="22546" name="AutoShape 20"/>
          <p:cNvCxnSpPr>
            <a:cxnSpLocks noChangeShapeType="1"/>
            <a:stCxn id="62473" idx="3"/>
            <a:endCxn id="62470" idx="1"/>
          </p:cNvCxnSpPr>
          <p:nvPr/>
        </p:nvCxnSpPr>
        <p:spPr bwMode="auto">
          <a:xfrm>
            <a:off x="2438400" y="2514600"/>
            <a:ext cx="990600" cy="0"/>
          </a:xfrm>
          <a:prstGeom prst="straightConnector1">
            <a:avLst/>
          </a:prstGeom>
          <a:noFill/>
          <a:ln w="9525">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cxnSp>
      <p:cxnSp>
        <p:nvCxnSpPr>
          <p:cNvPr id="22547" name="AutoShape 21"/>
          <p:cNvCxnSpPr>
            <a:cxnSpLocks noChangeShapeType="1"/>
            <a:stCxn id="62489" idx="3"/>
            <a:endCxn id="62475" idx="1"/>
          </p:cNvCxnSpPr>
          <p:nvPr/>
        </p:nvCxnSpPr>
        <p:spPr bwMode="auto">
          <a:xfrm>
            <a:off x="5791200" y="2159000"/>
            <a:ext cx="533400" cy="12700"/>
          </a:xfrm>
          <a:prstGeom prst="straightConnector1">
            <a:avLst/>
          </a:prstGeom>
          <a:noFill/>
          <a:ln w="9525">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cxnSp>
      <p:sp>
        <p:nvSpPr>
          <p:cNvPr id="22548" name="Rectangle 22"/>
          <p:cNvSpPr>
            <a:spLocks noGrp="1" noChangeArrowheads="1"/>
          </p:cNvSpPr>
          <p:nvPr>
            <p:ph type="title"/>
          </p:nvPr>
        </p:nvSpPr>
        <p:spPr/>
        <p:txBody>
          <a:bodyPr/>
          <a:lstStyle/>
          <a:p>
            <a:pPr eaLnBrk="1" hangingPunct="1"/>
            <a:r>
              <a:rPr lang="en-US" dirty="0" smtClean="0">
                <a:ea typeface="ＭＳ Ｐゴシック" panose="020B0600070205080204" pitchFamily="34" charset="-128"/>
              </a:rPr>
              <a:t>System Assessments</a:t>
            </a:r>
          </a:p>
        </p:txBody>
      </p:sp>
      <p:sp>
        <p:nvSpPr>
          <p:cNvPr id="22549" name="Content Placeholder 1"/>
          <p:cNvSpPr>
            <a:spLocks noGrp="1"/>
          </p:cNvSpPr>
          <p:nvPr>
            <p:ph idx="1"/>
          </p:nvPr>
        </p:nvSpPr>
        <p:spPr>
          <a:xfrm>
            <a:off x="152400" y="3581400"/>
            <a:ext cx="8839200" cy="2971800"/>
          </a:xfrm>
        </p:spPr>
        <p:txBody>
          <a:bodyPr>
            <a:normAutofit fontScale="92500" lnSpcReduction="20000"/>
          </a:bodyPr>
          <a:lstStyle/>
          <a:p>
            <a:pPr eaLnBrk="1" hangingPunct="1">
              <a:lnSpc>
                <a:spcPct val="90000"/>
              </a:lnSpc>
              <a:spcBef>
                <a:spcPts val="500"/>
              </a:spcBef>
            </a:pPr>
            <a:r>
              <a:rPr lang="en-US" sz="2000" dirty="0" smtClean="0">
                <a:ea typeface="ＭＳ Ｐゴシック" panose="020B0600070205080204" pitchFamily="34" charset="-128"/>
              </a:rPr>
              <a:t>SSB utilizes a Unified Audit Methodology to provide a single method to create audits for organizations covered by CVAA requirements</a:t>
            </a:r>
          </a:p>
          <a:p>
            <a:pPr eaLnBrk="1" hangingPunct="1">
              <a:lnSpc>
                <a:spcPct val="90000"/>
              </a:lnSpc>
              <a:spcBef>
                <a:spcPts val="500"/>
              </a:spcBef>
            </a:pPr>
            <a:r>
              <a:rPr lang="en-US" sz="2000" dirty="0" smtClean="0">
                <a:ea typeface="ＭＳ Ｐゴシック" panose="020B0600070205080204" pitchFamily="34" charset="-128"/>
              </a:rPr>
              <a:t>Provides a single, unified process for auditing all technology platforms and relevant standards</a:t>
            </a:r>
          </a:p>
          <a:p>
            <a:pPr eaLnBrk="1" hangingPunct="1">
              <a:lnSpc>
                <a:spcPct val="90000"/>
              </a:lnSpc>
              <a:spcBef>
                <a:spcPts val="500"/>
              </a:spcBef>
            </a:pPr>
            <a:r>
              <a:rPr lang="en-US" sz="2000" dirty="0" smtClean="0">
                <a:ea typeface="ＭＳ Ｐゴシック" panose="020B0600070205080204" pitchFamily="34" charset="-128"/>
              </a:rPr>
              <a:t>Testing coverage for full compliance requirements</a:t>
            </a:r>
          </a:p>
          <a:p>
            <a:pPr eaLnBrk="1" hangingPunct="1">
              <a:lnSpc>
                <a:spcPct val="90000"/>
              </a:lnSpc>
              <a:spcBef>
                <a:spcPts val="500"/>
              </a:spcBef>
            </a:pPr>
            <a:r>
              <a:rPr lang="en-US" sz="2000" dirty="0" smtClean="0">
                <a:ea typeface="ＭＳ Ｐゴシック" panose="020B0600070205080204" pitchFamily="34" charset="-128"/>
              </a:rPr>
              <a:t>Repeatable and scalable testing methodology</a:t>
            </a:r>
          </a:p>
          <a:p>
            <a:pPr eaLnBrk="1" hangingPunct="1">
              <a:lnSpc>
                <a:spcPct val="90000"/>
              </a:lnSpc>
              <a:spcBef>
                <a:spcPts val="500"/>
              </a:spcBef>
            </a:pPr>
            <a:r>
              <a:rPr lang="en-US" sz="2000" dirty="0" smtClean="0">
                <a:ea typeface="ＭＳ Ｐゴシック" panose="020B0600070205080204" pitchFamily="34" charset="-128"/>
              </a:rPr>
              <a:t>Code level remediation guidance</a:t>
            </a:r>
          </a:p>
          <a:p>
            <a:pPr eaLnBrk="1" hangingPunct="1">
              <a:lnSpc>
                <a:spcPct val="90000"/>
              </a:lnSpc>
              <a:spcBef>
                <a:spcPts val="500"/>
              </a:spcBef>
            </a:pPr>
            <a:r>
              <a:rPr lang="en-US" sz="2000" dirty="0" smtClean="0">
                <a:ea typeface="ＭＳ Ｐゴシック" panose="020B0600070205080204" pitchFamily="34" charset="-128"/>
              </a:rPr>
              <a:t>As needed independent validation and verification of compliance</a:t>
            </a:r>
          </a:p>
          <a:p>
            <a:pPr eaLnBrk="1" hangingPunct="1">
              <a:lnSpc>
                <a:spcPct val="90000"/>
              </a:lnSpc>
              <a:spcBef>
                <a:spcPts val="500"/>
              </a:spcBef>
            </a:pPr>
            <a:r>
              <a:rPr lang="en-US" sz="2000" dirty="0" smtClean="0">
                <a:ea typeface="ＭＳ Ｐゴシック" panose="020B0600070205080204" pitchFamily="34" charset="-128"/>
              </a:rPr>
              <a:t>Creation of CVAA specific record keeping requirements</a:t>
            </a:r>
          </a:p>
          <a:p>
            <a:pPr>
              <a:spcBef>
                <a:spcPts val="500"/>
              </a:spcBef>
            </a:pPr>
            <a:endParaRPr lang="en-US" sz="1600" dirty="0" smtClean="0">
              <a:ea typeface="ＭＳ Ｐゴシック" panose="020B0600070205080204" pitchFamily="34" charset="-128"/>
            </a:endParaRPr>
          </a:p>
        </p:txBody>
      </p:sp>
      <p:sp>
        <p:nvSpPr>
          <p:cNvPr id="22551" name="Line 25"/>
          <p:cNvSpPr>
            <a:spLocks noChangeShapeType="1"/>
          </p:cNvSpPr>
          <p:nvPr/>
        </p:nvSpPr>
        <p:spPr bwMode="auto">
          <a:xfrm>
            <a:off x="368300" y="3048000"/>
            <a:ext cx="8610600" cy="0"/>
          </a:xfrm>
          <a:prstGeom prst="line">
            <a:avLst/>
          </a:prstGeom>
          <a:noFill/>
          <a:ln w="25400">
            <a:solidFill>
              <a:srgbClr val="FF8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dirty="0"/>
          </a:p>
        </p:txBody>
      </p:sp>
      <p:sp>
        <p:nvSpPr>
          <p:cNvPr id="62487" name="AutoShape 26"/>
          <p:cNvSpPr>
            <a:spLocks noChangeArrowheads="1"/>
          </p:cNvSpPr>
          <p:nvPr/>
        </p:nvSpPr>
        <p:spPr bwMode="auto">
          <a:xfrm>
            <a:off x="4267200" y="1752600"/>
            <a:ext cx="609600" cy="304800"/>
          </a:xfrm>
          <a:prstGeom prst="flowChartProcess">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r>
              <a:rPr lang="en-US" sz="1200" b="1" dirty="0">
                <a:latin typeface="+mn-lt"/>
              </a:rPr>
              <a:t>Global</a:t>
            </a:r>
          </a:p>
        </p:txBody>
      </p:sp>
    </p:spTree>
    <p:extLst>
      <p:ext uri="{BB962C8B-B14F-4D97-AF65-F5344CB8AC3E}">
        <p14:creationId xmlns:p14="http://schemas.microsoft.com/office/powerpoint/2010/main" val="34564291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Testing</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Functional Evaluations – Requirement</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User testing of the product/service by individuals with disabilities</a:t>
            </a:r>
          </a:p>
          <a:p>
            <a:r>
              <a:rPr lang="en-US" dirty="0" smtClean="0"/>
              <a:t>Ensures (i) user input into the development process and (ii) to provides validation of the use of the system in supported assistive technologies</a:t>
            </a:r>
          </a:p>
          <a:p>
            <a:r>
              <a:rPr lang="en-US" dirty="0" smtClean="0"/>
              <a:t>Strongly implied requirement under 47 CFR 14.21 (a) – Accessible</a:t>
            </a:r>
          </a:p>
          <a:p>
            <a:r>
              <a:rPr lang="en-US" dirty="0" smtClean="0"/>
              <a:t>Hard requirement of 47 CFR 14.31 (a) (1) and (3)</a:t>
            </a:r>
          </a:p>
          <a:p>
            <a:r>
              <a:rPr lang="en-US" dirty="0" smtClean="0"/>
              <a:t>Broad industry consensus that testing with users with disabilities is a requirement for ensuring accessibility</a:t>
            </a:r>
          </a:p>
          <a:p>
            <a:r>
              <a:rPr lang="en-US" dirty="0" smtClean="0"/>
              <a:t>Materially the same concept define in 36 CFR 1194.31 requirements of Section 508 with broader scope</a:t>
            </a:r>
          </a:p>
          <a:p>
            <a:r>
              <a:rPr lang="en-US" dirty="0">
                <a:hlinkClick r:id="rId3"/>
              </a:rPr>
              <a:t>Example </a:t>
            </a:r>
            <a:r>
              <a:rPr lang="en-US" dirty="0" smtClean="0">
                <a:hlinkClick r:id="rId3"/>
              </a:rPr>
              <a:t>Report</a:t>
            </a:r>
            <a:endParaRPr lang="en-US" dirty="0"/>
          </a:p>
        </p:txBody>
      </p:sp>
    </p:spTree>
    <p:extLst>
      <p:ext uri="{BB962C8B-B14F-4D97-AF65-F5344CB8AC3E}">
        <p14:creationId xmlns:p14="http://schemas.microsoft.com/office/powerpoint/2010/main" val="197274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Legal Overview: CVAA: Title II</a:t>
            </a:r>
            <a:endParaRPr lang="en-US" sz="3200" dirty="0"/>
          </a:p>
        </p:txBody>
      </p:sp>
      <p:sp>
        <p:nvSpPr>
          <p:cNvPr id="3" name="Text Placeholder 2"/>
          <p:cNvSpPr>
            <a:spLocks noGrp="1"/>
          </p:cNvSpPr>
          <p:nvPr>
            <p:ph type="body" sz="quarter" idx="10"/>
          </p:nvPr>
        </p:nvSpPr>
        <p:spPr/>
        <p:txBody>
          <a:bodyPr>
            <a:normAutofit lnSpcReduction="10000"/>
          </a:bodyPr>
          <a:lstStyle/>
          <a:p>
            <a:endParaRPr lang="en-US" dirty="0"/>
          </a:p>
        </p:txBody>
      </p:sp>
      <p:sp>
        <p:nvSpPr>
          <p:cNvPr id="4" name="Content Placeholder 3"/>
          <p:cNvSpPr>
            <a:spLocks noGrp="1"/>
          </p:cNvSpPr>
          <p:nvPr>
            <p:ph idx="1"/>
          </p:nvPr>
        </p:nvSpPr>
        <p:spPr/>
        <p:txBody>
          <a:bodyPr>
            <a:normAutofit fontScale="92500"/>
          </a:bodyPr>
          <a:lstStyle/>
          <a:p>
            <a:r>
              <a:rPr lang="en-US" dirty="0" smtClean="0"/>
              <a:t>Section 201 – Video Programming and Emergency Access Advisory Committee</a:t>
            </a:r>
          </a:p>
          <a:p>
            <a:r>
              <a:rPr lang="en-US" dirty="0" smtClean="0"/>
              <a:t>Section 202 – Video description and closed captioning</a:t>
            </a:r>
          </a:p>
          <a:p>
            <a:r>
              <a:rPr lang="en-US" dirty="0" smtClean="0"/>
              <a:t>Section 203 – Closed captioning decoder and video description capability</a:t>
            </a:r>
          </a:p>
          <a:p>
            <a:r>
              <a:rPr lang="en-US" dirty="0" smtClean="0"/>
              <a:t>Section 204 – User interfaces on digital apparatus</a:t>
            </a:r>
          </a:p>
          <a:p>
            <a:r>
              <a:rPr lang="en-US" dirty="0" smtClean="0"/>
              <a:t>Section 205 – Access to video programming guides and menus on navigation devices</a:t>
            </a:r>
          </a:p>
          <a:p>
            <a:r>
              <a:rPr lang="en-US" dirty="0" smtClean="0"/>
              <a:t>Section 206 - Definitions</a:t>
            </a:r>
            <a:endParaRPr lang="en-US" dirty="0"/>
          </a:p>
        </p:txBody>
      </p:sp>
    </p:spTree>
    <p:extLst>
      <p:ext uri="{BB962C8B-B14F-4D97-AF65-F5344CB8AC3E}">
        <p14:creationId xmlns:p14="http://schemas.microsoft.com/office/powerpoint/2010/main" val="12205848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Testing</a:t>
            </a:r>
            <a:endParaRPr lang="en-US" dirty="0"/>
          </a:p>
        </p:txBody>
      </p:sp>
      <p:sp>
        <p:nvSpPr>
          <p:cNvPr id="9" name="Text Placeholder 8"/>
          <p:cNvSpPr>
            <a:spLocks noGrp="1"/>
          </p:cNvSpPr>
          <p:nvPr>
            <p:ph type="body" sz="quarter" idx="10"/>
          </p:nvPr>
        </p:nvSpPr>
        <p:spPr/>
        <p:txBody>
          <a:bodyPr>
            <a:normAutofit lnSpcReduction="10000"/>
          </a:bodyPr>
          <a:lstStyle/>
          <a:p>
            <a:r>
              <a:rPr lang="en-US" dirty="0" smtClean="0"/>
              <a:t>Functional Evaluations - Approach</a:t>
            </a:r>
            <a:endParaRPr lang="en-US" dirty="0"/>
          </a:p>
        </p:txBody>
      </p:sp>
      <p:sp>
        <p:nvSpPr>
          <p:cNvPr id="6" name="Content Placeholder 5"/>
          <p:cNvSpPr>
            <a:spLocks noGrp="1"/>
          </p:cNvSpPr>
          <p:nvPr>
            <p:ph idx="1"/>
          </p:nvPr>
        </p:nvSpPr>
        <p:spPr/>
        <p:txBody>
          <a:bodyPr>
            <a:normAutofit fontScale="92500"/>
          </a:bodyPr>
          <a:lstStyle/>
          <a:p>
            <a:r>
              <a:rPr lang="en-US" dirty="0" smtClean="0"/>
              <a:t>Execute a set of core use cases </a:t>
            </a:r>
            <a:r>
              <a:rPr lang="en-US" b="1" dirty="0" smtClean="0"/>
              <a:t>by individuals with disabilities</a:t>
            </a:r>
            <a:r>
              <a:rPr lang="en-US" dirty="0" smtClean="0"/>
              <a:t> to determine if users can complete core tasks in the system</a:t>
            </a:r>
          </a:p>
          <a:p>
            <a:r>
              <a:rPr lang="en-US" dirty="0" smtClean="0"/>
              <a:t>Use cases are constructed as simple acceptance tests performed by users of assistive technologies</a:t>
            </a:r>
          </a:p>
          <a:p>
            <a:r>
              <a:rPr lang="en-US" dirty="0" smtClean="0"/>
              <a:t>Functional assessment should be completed in conformance to the use case testing methodology provided as part of SSB’s Unified Audit Methodology</a:t>
            </a:r>
          </a:p>
          <a:p>
            <a:r>
              <a:rPr lang="en-US" dirty="0" smtClean="0"/>
              <a:t>Testing performed in assistive technologies that meet the definition of nominal cost</a:t>
            </a:r>
          </a:p>
        </p:txBody>
      </p:sp>
    </p:spTree>
    <p:extLst>
      <p:ext uri="{BB962C8B-B14F-4D97-AF65-F5344CB8AC3E}">
        <p14:creationId xmlns:p14="http://schemas.microsoft.com/office/powerpoint/2010/main" val="2045837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Features Document</a:t>
            </a:r>
            <a:endParaRPr lang="en-US" dirty="0"/>
          </a:p>
        </p:txBody>
      </p:sp>
      <p:sp>
        <p:nvSpPr>
          <p:cNvPr id="5" name="Text Placeholder 4"/>
          <p:cNvSpPr>
            <a:spLocks noGrp="1"/>
          </p:cNvSpPr>
          <p:nvPr>
            <p:ph type="body" sz="quarter" idx="10"/>
          </p:nvPr>
        </p:nvSpPr>
        <p:spPr/>
        <p:txBody>
          <a:bodyPr>
            <a:normAutofit lnSpcReduction="10000"/>
          </a:bodyPr>
          <a:lstStyle/>
          <a:p>
            <a:r>
              <a:rPr lang="en-US" dirty="0" smtClean="0"/>
              <a:t>Accessibility Features</a:t>
            </a:r>
            <a:endParaRPr lang="en-US" dirty="0"/>
          </a:p>
        </p:txBody>
      </p:sp>
      <p:sp>
        <p:nvSpPr>
          <p:cNvPr id="6" name="Content Placeholder 5"/>
          <p:cNvSpPr>
            <a:spLocks noGrp="1"/>
          </p:cNvSpPr>
          <p:nvPr>
            <p:ph idx="1"/>
          </p:nvPr>
        </p:nvSpPr>
        <p:spPr/>
        <p:txBody>
          <a:bodyPr>
            <a:normAutofit fontScale="92500"/>
          </a:bodyPr>
          <a:lstStyle/>
          <a:p>
            <a:r>
              <a:rPr lang="en-US" dirty="0" smtClean="0"/>
              <a:t>Based on assessment results and product development activities organizations develop a list of “features” that support accessibility</a:t>
            </a:r>
          </a:p>
          <a:p>
            <a:r>
              <a:rPr lang="en-US" dirty="0" smtClean="0"/>
              <a:t>SSB recommends the features document state the compliance issues that were found in the assessment and subsequently fixed in the product</a:t>
            </a:r>
          </a:p>
          <a:p>
            <a:r>
              <a:rPr lang="en-US" dirty="0" smtClean="0"/>
              <a:t>Features document should be cumulative across releases</a:t>
            </a:r>
          </a:p>
          <a:p>
            <a:pPr lvl="1"/>
            <a:r>
              <a:rPr lang="en-US" sz="2200" dirty="0" smtClean="0"/>
              <a:t>As the product/service implements more accessibility requirements this should be reflected in the document</a:t>
            </a:r>
          </a:p>
        </p:txBody>
      </p:sp>
    </p:spTree>
    <p:extLst>
      <p:ext uri="{BB962C8B-B14F-4D97-AF65-F5344CB8AC3E}">
        <p14:creationId xmlns:p14="http://schemas.microsoft.com/office/powerpoint/2010/main" val="2219501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Features Document</a:t>
            </a:r>
          </a:p>
        </p:txBody>
      </p:sp>
      <p:sp>
        <p:nvSpPr>
          <p:cNvPr id="5" name="Text Placeholder 4"/>
          <p:cNvSpPr>
            <a:spLocks noGrp="1"/>
          </p:cNvSpPr>
          <p:nvPr>
            <p:ph type="body" sz="quarter" idx="10"/>
          </p:nvPr>
        </p:nvSpPr>
        <p:spPr/>
        <p:txBody>
          <a:bodyPr>
            <a:normAutofit lnSpcReduction="10000"/>
          </a:bodyPr>
          <a:lstStyle/>
          <a:p>
            <a:r>
              <a:rPr lang="en-US" dirty="0"/>
              <a:t>Accessibility </a:t>
            </a:r>
            <a:r>
              <a:rPr lang="en-US" dirty="0" smtClean="0"/>
              <a:t>Features</a:t>
            </a:r>
            <a:endParaRPr lang="en-US" dirty="0"/>
          </a:p>
        </p:txBody>
      </p:sp>
      <p:sp>
        <p:nvSpPr>
          <p:cNvPr id="6" name="Content Placeholder 5"/>
          <p:cNvSpPr>
            <a:spLocks noGrp="1"/>
          </p:cNvSpPr>
          <p:nvPr>
            <p:ph idx="1"/>
          </p:nvPr>
        </p:nvSpPr>
        <p:spPr/>
        <p:txBody>
          <a:bodyPr/>
          <a:lstStyle/>
          <a:p>
            <a:r>
              <a:rPr lang="en-US" dirty="0" smtClean="0"/>
              <a:t>A publicly available features document is required under usability requirements of performance objectives (47 CFR 14.21 (c))</a:t>
            </a:r>
          </a:p>
          <a:p>
            <a:r>
              <a:rPr lang="en-US" dirty="0" smtClean="0"/>
              <a:t>Can be the same document used to satisfy the recordkeeping requirements or a shorter document for public consumption</a:t>
            </a:r>
          </a:p>
          <a:p>
            <a:r>
              <a:rPr lang="en-US" dirty="0" smtClean="0"/>
              <a:t>For ease of maintenance SSB recommends a single document be used for both requirements</a:t>
            </a:r>
          </a:p>
          <a:p>
            <a:r>
              <a:rPr lang="en-US" dirty="0" smtClean="0"/>
              <a:t>Similar in construction to requirement under 47 CFR 1194.41 (b)</a:t>
            </a:r>
            <a:endParaRPr lang="en-US" dirty="0"/>
          </a:p>
        </p:txBody>
      </p:sp>
    </p:spTree>
    <p:extLst>
      <p:ext uri="{BB962C8B-B14F-4D97-AF65-F5344CB8AC3E}">
        <p14:creationId xmlns:p14="http://schemas.microsoft.com/office/powerpoint/2010/main" val="25919028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Features Document</a:t>
            </a:r>
            <a:endParaRPr lang="en-US" dirty="0"/>
          </a:p>
        </p:txBody>
      </p:sp>
      <p:sp>
        <p:nvSpPr>
          <p:cNvPr id="5" name="Text Placeholder 4"/>
          <p:cNvSpPr>
            <a:spLocks noGrp="1"/>
          </p:cNvSpPr>
          <p:nvPr>
            <p:ph type="body" sz="quarter" idx="10"/>
          </p:nvPr>
        </p:nvSpPr>
        <p:spPr/>
        <p:txBody>
          <a:bodyPr>
            <a:normAutofit lnSpcReduction="10000"/>
          </a:bodyPr>
          <a:lstStyle/>
          <a:p>
            <a:r>
              <a:rPr lang="en-US" dirty="0" smtClean="0"/>
              <a:t>Content</a:t>
            </a:r>
            <a:endParaRPr lang="en-US" dirty="0"/>
          </a:p>
        </p:txBody>
      </p:sp>
      <p:sp>
        <p:nvSpPr>
          <p:cNvPr id="6" name="Content Placeholder 5"/>
          <p:cNvSpPr>
            <a:spLocks noGrp="1"/>
          </p:cNvSpPr>
          <p:nvPr>
            <p:ph idx="1"/>
          </p:nvPr>
        </p:nvSpPr>
        <p:spPr/>
        <p:txBody>
          <a:bodyPr>
            <a:normAutofit fontScale="77500" lnSpcReduction="20000"/>
          </a:bodyPr>
          <a:lstStyle/>
          <a:p>
            <a:r>
              <a:rPr lang="en-US" b="1" dirty="0" smtClean="0"/>
              <a:t>Overview</a:t>
            </a:r>
            <a:r>
              <a:rPr lang="en-US" dirty="0" smtClean="0"/>
              <a:t> – High level information about organization’s commitment to accessibility</a:t>
            </a:r>
          </a:p>
          <a:p>
            <a:r>
              <a:rPr lang="en-US" b="1" dirty="0" smtClean="0"/>
              <a:t>Contact Information</a:t>
            </a:r>
            <a:r>
              <a:rPr lang="en-US" dirty="0" smtClean="0"/>
              <a:t> – How to get in touch with organization if there are questions or accessibility concerns</a:t>
            </a:r>
          </a:p>
          <a:p>
            <a:pPr lvl="1"/>
            <a:r>
              <a:rPr lang="en-US" dirty="0" smtClean="0"/>
              <a:t>Provide a clear method of addressing accessibility issues ideally without getting regulatory authorities involved</a:t>
            </a:r>
          </a:p>
          <a:p>
            <a:r>
              <a:rPr lang="en-US" b="1" dirty="0" smtClean="0"/>
              <a:t>Accessibility Features </a:t>
            </a:r>
            <a:r>
              <a:rPr lang="en-US" dirty="0" smtClean="0"/>
              <a:t>– Specific accessibility features in the product</a:t>
            </a:r>
          </a:p>
          <a:p>
            <a:r>
              <a:rPr lang="en-US" b="1" dirty="0" smtClean="0"/>
              <a:t>Supported Assistive Technologies </a:t>
            </a:r>
            <a:r>
              <a:rPr lang="en-US" dirty="0" smtClean="0"/>
              <a:t>– Product supported assistive technologies – generally those that meet the definition of nominal cost</a:t>
            </a:r>
          </a:p>
          <a:p>
            <a:r>
              <a:rPr lang="en-US" b="1" dirty="0" smtClean="0"/>
              <a:t>Additional Resources </a:t>
            </a:r>
            <a:r>
              <a:rPr lang="en-US" dirty="0" smtClean="0"/>
              <a:t>– Other relevant resources from the organization</a:t>
            </a:r>
          </a:p>
          <a:p>
            <a:r>
              <a:rPr lang="en-US" b="1" dirty="0" smtClean="0"/>
              <a:t>Keyboard Shortcuts </a:t>
            </a:r>
            <a:r>
              <a:rPr lang="en-US" dirty="0" smtClean="0"/>
              <a:t>– Standard and supported keyboard shortcuts for product or service</a:t>
            </a:r>
            <a:endParaRPr lang="en-US" dirty="0"/>
          </a:p>
        </p:txBody>
      </p:sp>
    </p:spTree>
    <p:extLst>
      <p:ext uri="{BB962C8B-B14F-4D97-AF65-F5344CB8AC3E}">
        <p14:creationId xmlns:p14="http://schemas.microsoft.com/office/powerpoint/2010/main" val="28511824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 Repository</a:t>
            </a:r>
            <a:endParaRPr lang="en-US" dirty="0"/>
          </a:p>
        </p:txBody>
      </p:sp>
      <p:sp>
        <p:nvSpPr>
          <p:cNvPr id="5" name="Text Placeholder 4"/>
          <p:cNvSpPr>
            <a:spLocks noGrp="1"/>
          </p:cNvSpPr>
          <p:nvPr>
            <p:ph type="body" sz="quarter" idx="10"/>
          </p:nvPr>
        </p:nvSpPr>
        <p:spPr/>
        <p:txBody>
          <a:bodyPr>
            <a:normAutofit lnSpcReduction="10000"/>
          </a:bodyPr>
          <a:lstStyle/>
          <a:p>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SSB recommends that organizations maintain a central repository of the product records that are maintained for each product or service that is covered under the CVAA. </a:t>
            </a:r>
          </a:p>
          <a:p>
            <a:r>
              <a:rPr lang="en-US" dirty="0" smtClean="0"/>
              <a:t>This central repository should be maintained by a single group – generally compliance - that has the authority to require and compel products to submit the relevant paperwork</a:t>
            </a:r>
          </a:p>
          <a:p>
            <a:r>
              <a:rPr lang="en-US" dirty="0" smtClean="0"/>
              <a:t>We see such a centralized approach as the clear implication of certification requirement for an officer with “personal knowledge of the representations provided in the company's certification”</a:t>
            </a:r>
          </a:p>
          <a:p>
            <a:r>
              <a:rPr lang="en-US" dirty="0" smtClean="0"/>
              <a:t>The legislative and regulatory intent aligns with this – the goal of the recordkeeping is accountability</a:t>
            </a:r>
            <a:endParaRPr lang="en-US" dirty="0"/>
          </a:p>
        </p:txBody>
      </p:sp>
    </p:spTree>
    <p:extLst>
      <p:ext uri="{BB962C8B-B14F-4D97-AF65-F5344CB8AC3E}">
        <p14:creationId xmlns:p14="http://schemas.microsoft.com/office/powerpoint/2010/main" val="21466065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sz="half" idx="1"/>
          </p:nvPr>
        </p:nvSpPr>
        <p:spPr>
          <a:prstGeom prst="rect">
            <a:avLst/>
          </a:prstGeom>
        </p:spPr>
        <p:txBody>
          <a:bodyPr>
            <a:normAutofit/>
          </a:bodyPr>
          <a:lstStyle/>
          <a:p>
            <a:pPr marL="0" indent="0">
              <a:buNone/>
            </a:pPr>
            <a:r>
              <a:rPr lang="en-US" sz="1800" dirty="0" smtClean="0"/>
              <a:t>Sam Joehl</a:t>
            </a:r>
          </a:p>
          <a:p>
            <a:pPr marL="0" indent="0">
              <a:buNone/>
            </a:pPr>
            <a:r>
              <a:rPr lang="en-US" sz="1800" dirty="0" smtClean="0"/>
              <a:t>Sam.Joehl@ssbbartgroup.com</a:t>
            </a:r>
            <a:endParaRPr lang="en-US" sz="1800" dirty="0"/>
          </a:p>
          <a:p>
            <a:endParaRPr lang="en-US" sz="1800" dirty="0" smtClean="0"/>
          </a:p>
          <a:p>
            <a:pPr marL="0" indent="0">
              <a:buNone/>
            </a:pPr>
            <a:r>
              <a:rPr lang="en-US" sz="1600" dirty="0" smtClean="0"/>
              <a:t>See more webinars in the CVAA Series and others at: </a:t>
            </a:r>
            <a:endParaRPr lang="en-US" sz="1600" dirty="0"/>
          </a:p>
          <a:p>
            <a:r>
              <a:rPr lang="en-US" sz="1600" b="0" dirty="0" smtClean="0"/>
              <a:t>www.ssbbartgroup.com/webinars.php</a:t>
            </a:r>
          </a:p>
          <a:p>
            <a:pPr marL="0" indent="0">
              <a:buNone/>
            </a:pPr>
            <a:r>
              <a:rPr lang="en-US" sz="1600" dirty="0" smtClean="0"/>
              <a:t>Check out more CVAA content:</a:t>
            </a:r>
          </a:p>
          <a:p>
            <a:r>
              <a:rPr lang="en-US" sz="1600" b="0" dirty="0"/>
              <a:t>https://www.ssbbartgroup.com/reference/index.php/Accessibility_Laws_and_Standards</a:t>
            </a:r>
          </a:p>
          <a:p>
            <a:endParaRPr lang="en-US" sz="1800" b="0" dirty="0" smtClean="0"/>
          </a:p>
        </p:txBody>
      </p:sp>
    </p:spTree>
    <p:extLst>
      <p:ext uri="{BB962C8B-B14F-4D97-AF65-F5344CB8AC3E}">
        <p14:creationId xmlns:p14="http://schemas.microsoft.com/office/powerpoint/2010/main" val="1750310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CVAA Section 104</a:t>
            </a:r>
            <a:endParaRPr lang="en-US" sz="3200" dirty="0"/>
          </a:p>
        </p:txBody>
      </p:sp>
      <p:sp>
        <p:nvSpPr>
          <p:cNvPr id="3" name="Text Placeholder 2"/>
          <p:cNvSpPr>
            <a:spLocks noGrp="1"/>
          </p:cNvSpPr>
          <p:nvPr>
            <p:ph type="body" sz="quarter" idx="10"/>
          </p:nvPr>
        </p:nvSpPr>
        <p:spPr/>
        <p:txBody>
          <a:bodyPr>
            <a:normAutofit lnSpcReduction="10000"/>
          </a:bodyPr>
          <a:lstStyle/>
          <a:p>
            <a:endParaRPr lang="en-US" dirty="0"/>
          </a:p>
        </p:txBody>
      </p:sp>
      <p:sp>
        <p:nvSpPr>
          <p:cNvPr id="4" name="Content Placeholder 3"/>
          <p:cNvSpPr>
            <a:spLocks noGrp="1"/>
          </p:cNvSpPr>
          <p:nvPr>
            <p:ph idx="1"/>
          </p:nvPr>
        </p:nvSpPr>
        <p:spPr/>
        <p:txBody>
          <a:bodyPr>
            <a:normAutofit fontScale="85000" lnSpcReduction="20000"/>
          </a:bodyPr>
          <a:lstStyle/>
          <a:p>
            <a:r>
              <a:rPr lang="en-US" sz="2800" dirty="0"/>
              <a:t>Section 716 requires equipment manufacturers and service providers to make ACS, including the enabling software for such ACS, accessible to and usable by persons with disabilities (including persons who are blind and visually impaired, deaf or hearing impaired, physically or cognitively disabled, including a combination of any of these), if achievable, or if not, compatible with existing assistive technologies, if achievable</a:t>
            </a:r>
            <a:r>
              <a:rPr lang="en-US" sz="2800" dirty="0" smtClean="0"/>
              <a:t>.</a:t>
            </a:r>
          </a:p>
          <a:p>
            <a:r>
              <a:rPr lang="en-US" sz="2800" dirty="0" smtClean="0"/>
              <a:t>Section 717 imposes new record keeping requirements and enforcement rules on ACS and Section 255 Services</a:t>
            </a:r>
          </a:p>
          <a:p>
            <a:r>
              <a:rPr lang="en-US" sz="2800" dirty="0" smtClean="0"/>
              <a:t>Section 718 requires accessibility of mobile browsers</a:t>
            </a:r>
            <a:endParaRPr lang="en-US" sz="2800" dirty="0"/>
          </a:p>
          <a:p>
            <a:endParaRPr lang="en-US" dirty="0"/>
          </a:p>
        </p:txBody>
      </p:sp>
    </p:spTree>
    <p:extLst>
      <p:ext uri="{BB962C8B-B14F-4D97-AF65-F5344CB8AC3E}">
        <p14:creationId xmlns:p14="http://schemas.microsoft.com/office/powerpoint/2010/main" val="1707817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FCC Rules Implementing 716-718:</a:t>
            </a:r>
            <a:br>
              <a:rPr lang="en-US" dirty="0" smtClean="0"/>
            </a:br>
            <a:r>
              <a:rPr lang="en-US" dirty="0" smtClean="0"/>
              <a:t>47 CFR Part 14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Subpart A – Scope</a:t>
            </a:r>
          </a:p>
          <a:p>
            <a:r>
              <a:rPr lang="en-US" dirty="0" smtClean="0"/>
              <a:t>Subpart B – Definitions</a:t>
            </a:r>
          </a:p>
          <a:p>
            <a:r>
              <a:rPr lang="en-US" dirty="0" smtClean="0"/>
              <a:t>Subpart C - Obligations</a:t>
            </a:r>
          </a:p>
          <a:p>
            <a:pPr lvl="1"/>
            <a:r>
              <a:rPr lang="en-US" dirty="0" smtClean="0"/>
              <a:t>Accessible to and usable by individuals w/disabilities or compatible with existing devices</a:t>
            </a:r>
          </a:p>
          <a:p>
            <a:pPr lvl="1"/>
            <a:r>
              <a:rPr lang="en-US" dirty="0" smtClean="0"/>
              <a:t>No impediment of accessibility or usability</a:t>
            </a:r>
          </a:p>
          <a:p>
            <a:pPr lvl="1"/>
            <a:r>
              <a:rPr lang="en-US" dirty="0" smtClean="0"/>
              <a:t>Incorporation in product design and development</a:t>
            </a:r>
          </a:p>
          <a:p>
            <a:pPr lvl="1"/>
            <a:r>
              <a:rPr lang="en-US" dirty="0" smtClean="0"/>
              <a:t>Information pass through</a:t>
            </a:r>
          </a:p>
          <a:p>
            <a:pPr lvl="1"/>
            <a:r>
              <a:rPr lang="en-US" dirty="0" smtClean="0"/>
              <a:t>Information, documentation and training</a:t>
            </a:r>
          </a:p>
          <a:p>
            <a:pPr lvl="2"/>
            <a:r>
              <a:rPr lang="en-US" dirty="0" smtClean="0"/>
              <a:t>Call centers</a:t>
            </a:r>
          </a:p>
          <a:p>
            <a:pPr lvl="2"/>
            <a:r>
              <a:rPr lang="en-US" dirty="0" smtClean="0"/>
              <a:t>Print mailing</a:t>
            </a:r>
          </a:p>
          <a:p>
            <a:pPr lvl="2"/>
            <a:r>
              <a:rPr lang="en-US" dirty="0" smtClean="0"/>
              <a:t>Web support</a:t>
            </a:r>
          </a:p>
          <a:p>
            <a:pPr lvl="1"/>
            <a:r>
              <a:rPr lang="en-US" dirty="0" smtClean="0"/>
              <a:t>Performance objectives</a:t>
            </a:r>
          </a:p>
          <a:p>
            <a:r>
              <a:rPr lang="en-US" dirty="0" smtClean="0"/>
              <a:t>Subpart D - Recordkeeping and Complaints</a:t>
            </a:r>
          </a:p>
          <a:p>
            <a:pPr marL="0" indent="0">
              <a:buNone/>
            </a:pPr>
            <a:endParaRPr lang="en-US" dirty="0" smtClean="0"/>
          </a:p>
        </p:txBody>
      </p:sp>
    </p:spTree>
    <p:extLst>
      <p:ext uri="{BB962C8B-B14F-4D97-AF65-F5344CB8AC3E}">
        <p14:creationId xmlns:p14="http://schemas.microsoft.com/office/powerpoint/2010/main" val="340707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WT People">
  <a:themeElements>
    <a:clrScheme name="DWT Blue Hues">
      <a:dk1>
        <a:srgbClr val="2A2A2A"/>
      </a:dk1>
      <a:lt1>
        <a:sysClr val="window" lastClr="FFFFFF"/>
      </a:lt1>
      <a:dk2>
        <a:srgbClr val="00456B"/>
      </a:dk2>
      <a:lt2>
        <a:srgbClr val="EBECED"/>
      </a:lt2>
      <a:accent1>
        <a:srgbClr val="336A88"/>
      </a:accent1>
      <a:accent2>
        <a:srgbClr val="ACC0C6"/>
      </a:accent2>
      <a:accent3>
        <a:srgbClr val="B90022"/>
      </a:accent3>
      <a:accent4>
        <a:srgbClr val="7596A0"/>
      </a:accent4>
      <a:accent5>
        <a:srgbClr val="F79646"/>
      </a:accent5>
      <a:accent6>
        <a:srgbClr val="D8D8D8"/>
      </a:accent6>
      <a:hlink>
        <a:srgbClr val="336A88"/>
      </a:hlink>
      <a:folHlink>
        <a:srgbClr val="92CDDC"/>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080 New Design Powe#43310">
  <a:themeElements>
    <a:clrScheme name="20080 New Design Powe#433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80 New Design Powe#433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20080 New Design Powe#433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80 New Design Powe#433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80 New Design Powe#433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80 New Design Powe#433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80 New Design Powe#433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80 New Design Powe#433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80 New Design Powe#433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80 New Design Powe#433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80 New Design Powe#433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80 New Design Powe#433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80 New Design Powe#433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80 New Design Powe#433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DWT Warp</Template>
  <TotalTime>3609</TotalTime>
  <Words>6991</Words>
  <Application>Microsoft Office PowerPoint</Application>
  <PresentationFormat>On-screen Show (4:3)</PresentationFormat>
  <Paragraphs>618</Paragraphs>
  <Slides>75</Slides>
  <Notes>74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75</vt:i4>
      </vt:variant>
    </vt:vector>
  </HeadingPairs>
  <TitlesOfParts>
    <vt:vector size="84" baseType="lpstr">
      <vt:lpstr>ＭＳ Ｐゴシック</vt:lpstr>
      <vt:lpstr>Arial</vt:lpstr>
      <vt:lpstr>Arial-BoldMS</vt:lpstr>
      <vt:lpstr>Calibri</vt:lpstr>
      <vt:lpstr>Century Gothic</vt:lpstr>
      <vt:lpstr>Times</vt:lpstr>
      <vt:lpstr>Wingdings</vt:lpstr>
      <vt:lpstr>DWT People</vt:lpstr>
      <vt:lpstr>1_20080 New Design Powe#43310</vt:lpstr>
      <vt:lpstr>FCC Accessible Communications Regulations  Accessibility D.C. February 18, 2014 Presented by Sam Joehl</vt:lpstr>
      <vt:lpstr>Agenda</vt:lpstr>
      <vt:lpstr>Legal Overview</vt:lpstr>
      <vt:lpstr>Legal Overview</vt:lpstr>
      <vt:lpstr>Legal Overview: CVAA Organization</vt:lpstr>
      <vt:lpstr>Legal Overview: CVAA: Title I</vt:lpstr>
      <vt:lpstr>Legal Overview: CVAA: Title II</vt:lpstr>
      <vt:lpstr>CVAA Section 104</vt:lpstr>
      <vt:lpstr>FCC Rules Implementing 716-718: 47 CFR Part 14</vt:lpstr>
      <vt:lpstr>Communications Act Section 255:  Telecom and Interconnected VoIP</vt:lpstr>
      <vt:lpstr>FCC Rules Implementing Section 255:  47 C.F.R. Parts 6 and 7</vt:lpstr>
      <vt:lpstr>Coverage and Scope</vt:lpstr>
      <vt:lpstr>Covered Entities: ACS Defined</vt:lpstr>
      <vt:lpstr>Covered ACS Examples</vt:lpstr>
      <vt:lpstr>Responsibility for ACS Accessibility</vt:lpstr>
      <vt:lpstr> Covered Entities: Section 255 Defined </vt:lpstr>
      <vt:lpstr>Covered Section 255 Examples</vt:lpstr>
      <vt:lpstr>Responsibility for 255 Compliance</vt:lpstr>
      <vt:lpstr>Requirements</vt:lpstr>
      <vt:lpstr>Nature of Accessibility Requirement</vt:lpstr>
      <vt:lpstr>Requirements: Accessible </vt:lpstr>
      <vt:lpstr>FCC Accessibility Performance Objectives</vt:lpstr>
      <vt:lpstr>FCC User Interface Requirements</vt:lpstr>
      <vt:lpstr>Requirements for Design/Development</vt:lpstr>
      <vt:lpstr> Measuring Accessibility Compliance  </vt:lpstr>
      <vt:lpstr>Measuring Accessibility Compliance</vt:lpstr>
      <vt:lpstr>Rule of Construction</vt:lpstr>
      <vt:lpstr>Waivers and Exemptions</vt:lpstr>
      <vt:lpstr>Third Party Solutions</vt:lpstr>
      <vt:lpstr>Third Party Solutions</vt:lpstr>
      <vt:lpstr>Third Party Solutions</vt:lpstr>
      <vt:lpstr>Usability</vt:lpstr>
      <vt:lpstr>Usability </vt:lpstr>
      <vt:lpstr>Section 255: Usability Refresh</vt:lpstr>
      <vt:lpstr>Compatibility</vt:lpstr>
      <vt:lpstr>Achievability</vt:lpstr>
      <vt:lpstr>Achievability</vt:lpstr>
      <vt:lpstr>Communications Act Section 718: Mobile Browsers</vt:lpstr>
      <vt:lpstr>Sections 716 and 718: When is compliance required?</vt:lpstr>
      <vt:lpstr>Sections 716 and 718: When is compliance required?</vt:lpstr>
      <vt:lpstr>Performance Objectives Compliance </vt:lpstr>
      <vt:lpstr>Sections 716 and 718: What happens if don’t comply?</vt:lpstr>
      <vt:lpstr>Section 717 of Communications Act</vt:lpstr>
      <vt:lpstr>Section 717 of Communications Act</vt:lpstr>
      <vt:lpstr>Recordkeeping</vt:lpstr>
      <vt:lpstr>Recordkeeping Requirements</vt:lpstr>
      <vt:lpstr>Recordkeeping Requirements</vt:lpstr>
      <vt:lpstr>Non-Achievability Documentation</vt:lpstr>
      <vt:lpstr>Non-Achievability Documentation</vt:lpstr>
      <vt:lpstr>Confidentiality</vt:lpstr>
      <vt:lpstr>Certification</vt:lpstr>
      <vt:lpstr>Certification</vt:lpstr>
      <vt:lpstr>Enforcement</vt:lpstr>
      <vt:lpstr>Enforcement</vt:lpstr>
      <vt:lpstr>Governance Model</vt:lpstr>
      <vt:lpstr>Products and Services Recordkeeping Requirements</vt:lpstr>
      <vt:lpstr>Functionality Questionnaire</vt:lpstr>
      <vt:lpstr>Functionality Questionnaire</vt:lpstr>
      <vt:lpstr>Functionality Questionnaire</vt:lpstr>
      <vt:lpstr>Design Checklist</vt:lpstr>
      <vt:lpstr>Design Checklist</vt:lpstr>
      <vt:lpstr>Design Checklist - Timing</vt:lpstr>
      <vt:lpstr>Design Checklist</vt:lpstr>
      <vt:lpstr>Design Checklist</vt:lpstr>
      <vt:lpstr>Design Checklist</vt:lpstr>
      <vt:lpstr>Design Checklist</vt:lpstr>
      <vt:lpstr>System Assessments</vt:lpstr>
      <vt:lpstr>System Assessments</vt:lpstr>
      <vt:lpstr>Functional Testing</vt:lpstr>
      <vt:lpstr>Functional Testing</vt:lpstr>
      <vt:lpstr>Accessibility Features Document</vt:lpstr>
      <vt:lpstr>Accessibility Features Document</vt:lpstr>
      <vt:lpstr>Accessibility Features Document</vt:lpstr>
      <vt:lpstr>Recordkeeping Repository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 Accessible Communications Regulations: Legal Requirements and Real World Implementation  October 2, 2013 Presented by Maria Browne and Tim Springer</dc:title>
  <dc:creator>Tim Springer</dc:creator>
  <cp:lastModifiedBy>Samuel Joehl</cp:lastModifiedBy>
  <cp:revision>6</cp:revision>
  <dcterms:created xsi:type="dcterms:W3CDTF">2013-09-30T22:15:41Z</dcterms:created>
  <dcterms:modified xsi:type="dcterms:W3CDTF">2014-02-18T21:27:19Z</dcterms:modified>
</cp:coreProperties>
</file>